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Lst>
  <p:sldIdLst>
    <p:sldId id="257" r:id="rId6"/>
    <p:sldId id="277" r:id="rId7"/>
    <p:sldId id="274" r:id="rId8"/>
    <p:sldId id="285" r:id="rId9"/>
    <p:sldId id="259" r:id="rId10"/>
    <p:sldId id="275" r:id="rId11"/>
    <p:sldId id="286" r:id="rId12"/>
    <p:sldId id="270" r:id="rId13"/>
    <p:sldId id="287" r:id="rId14"/>
    <p:sldId id="261" r:id="rId15"/>
    <p:sldId id="276" r:id="rId16"/>
    <p:sldId id="271" r:id="rId17"/>
    <p:sldId id="264" r:id="rId18"/>
    <p:sldId id="279" r:id="rId19"/>
    <p:sldId id="262" r:id="rId20"/>
    <p:sldId id="284" r:id="rId21"/>
    <p:sldId id="280" r:id="rId22"/>
    <p:sldId id="266" r:id="rId23"/>
    <p:sldId id="281" r:id="rId24"/>
    <p:sldId id="267" r:id="rId25"/>
    <p:sldId id="282" r:id="rId26"/>
    <p:sldId id="272" r:id="rId27"/>
    <p:sldId id="283" r:id="rId28"/>
    <p:sldId id="278"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5200"/>
    <a:srgbClr val="D58EBA"/>
    <a:srgbClr val="EF8888"/>
    <a:srgbClr val="004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1F80E4-3AD8-452E-91C4-5E6C0E98E216}" v="2" dt="2021-10-31T18:34:19.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93" autoAdjust="0"/>
    <p:restoredTop sz="94660"/>
  </p:normalViewPr>
  <p:slideViewPr>
    <p:cSldViewPr snapToGrid="0">
      <p:cViewPr varScale="1">
        <p:scale>
          <a:sx n="64" d="100"/>
          <a:sy n="64" d="100"/>
        </p:scale>
        <p:origin x="10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BBD8350-8A10-4BA1-A633-FE4C7FCD8E0A}" type="datetimeFigureOut">
              <a:rPr lang="nl-NL" smtClean="0"/>
              <a:t>6-10-2022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3589612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BBD8350-8A10-4BA1-A633-FE4C7FCD8E0A}" type="datetimeFigureOut">
              <a:rPr lang="nl-NL" smtClean="0"/>
              <a:t>6-10-2022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33029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BBD8350-8A10-4BA1-A633-FE4C7FCD8E0A}" type="datetimeFigureOut">
              <a:rPr lang="nl-NL" smtClean="0"/>
              <a:t>6-10-2022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3916265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Titelstijl van model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BBD8350-8A10-4BA1-A633-FE4C7FCD8E0A}" type="datetimeFigureOut">
              <a:rPr lang="nl-NL" smtClean="0"/>
              <a:t>6-10-2022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CBE7CB6-B25E-4401-9A52-93FB01D44F55}" type="slidenum">
              <a:rPr lang="nl-NL" smtClean="0"/>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BBD8350-8A10-4BA1-A633-FE4C7FCD8E0A}" type="datetimeFigureOut">
              <a:rPr lang="nl-NL" smtClean="0"/>
              <a:t>6-10-2022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CBE7CB6-B25E-4401-9A52-93FB01D44F55}" type="slidenum">
              <a:rPr lang="nl-NL" smtClean="0"/>
              <a:t>‹nr.›</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Titelstijl van model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4BBD8350-8A10-4BA1-A633-FE4C7FCD8E0A}" type="datetimeFigureOut">
              <a:rPr lang="nl-NL" smtClean="0"/>
              <a:t>6-10-2022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CBE7CB6-B25E-4401-9A52-93FB01D44F55}" type="slidenum">
              <a:rPr lang="nl-NL" smtClean="0"/>
              <a:t>‹nr.›</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BBD8350-8A10-4BA1-A633-FE4C7FCD8E0A}" type="datetimeFigureOut">
              <a:rPr lang="nl-NL" smtClean="0"/>
              <a:t>6-10-2022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CBE7CB6-B25E-4401-9A52-93FB01D44F55}" type="slidenum">
              <a:rPr lang="nl-NL" smtClean="0"/>
              <a:t>‹nr.›</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Titelstijl van model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BBD8350-8A10-4BA1-A633-FE4C7FCD8E0A}" type="datetimeFigureOut">
              <a:rPr lang="nl-NL" smtClean="0"/>
              <a:t>6-10-2022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CBE7CB6-B25E-4401-9A52-93FB01D44F55}" type="slidenum">
              <a:rPr lang="nl-NL" smtClean="0"/>
              <a:t>‹nr.›</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4BBD8350-8A10-4BA1-A633-FE4C7FCD8E0A}" type="datetimeFigureOut">
              <a:rPr lang="nl-NL" smtClean="0"/>
              <a:t>6-10-2022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CBE7CB6-B25E-4401-9A52-93FB01D44F55}" type="slidenum">
              <a:rPr lang="nl-NL" smtClean="0"/>
              <a:t>‹nr.›</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BBD8350-8A10-4BA1-A633-FE4C7FCD8E0A}" type="datetimeFigureOut">
              <a:rPr lang="nl-NL" smtClean="0"/>
              <a:t>6-10-2022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CBE7CB6-B25E-4401-9A52-93FB01D44F55}" type="slidenum">
              <a:rPr lang="nl-NL" smtClean="0"/>
              <a:t>‹nr.›</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Titelstijl van model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4BBD8350-8A10-4BA1-A633-FE4C7FCD8E0A}" type="datetimeFigureOut">
              <a:rPr lang="nl-NL" smtClean="0"/>
              <a:t>6-10-2022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CBE7CB6-B25E-4401-9A52-93FB01D44F55}"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BBD8350-8A10-4BA1-A633-FE4C7FCD8E0A}" type="datetimeFigureOut">
              <a:rPr lang="nl-NL" smtClean="0"/>
              <a:t>6-10-2022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4142613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Titelstijl van model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4BBD8350-8A10-4BA1-A633-FE4C7FCD8E0A}" type="datetimeFigureOut">
              <a:rPr lang="nl-NL" smtClean="0"/>
              <a:t>6-10-2022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CBE7CB6-B25E-4401-9A52-93FB01D44F55}" type="slidenum">
              <a:rPr lang="nl-NL" smtClean="0"/>
              <a:t>‹nr.›</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BBD8350-8A10-4BA1-A633-FE4C7FCD8E0A}" type="datetimeFigureOut">
              <a:rPr lang="nl-NL" smtClean="0"/>
              <a:t>6-10-2022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CBE7CB6-B25E-4401-9A52-93FB01D44F55}" type="slidenum">
              <a:rPr lang="nl-NL" smtClean="0"/>
              <a:t>‹nr.›</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BBD8350-8A10-4BA1-A633-FE4C7FCD8E0A}" type="datetimeFigureOut">
              <a:rPr lang="nl-NL" smtClean="0"/>
              <a:t>6-10-2022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CBE7CB6-B25E-4401-9A52-93FB01D44F55}"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BBD8350-8A10-4BA1-A633-FE4C7FCD8E0A}" type="datetimeFigureOut">
              <a:rPr lang="nl-NL" smtClean="0"/>
              <a:t>6-10-2022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37149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BBD8350-8A10-4BA1-A633-FE4C7FCD8E0A}" type="datetimeFigureOut">
              <a:rPr lang="nl-NL" smtClean="0"/>
              <a:t>6-10-2022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60676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BBD8350-8A10-4BA1-A633-FE4C7FCD8E0A}" type="datetimeFigureOut">
              <a:rPr lang="nl-NL" smtClean="0"/>
              <a:t>6-10-2022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131829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BBD8350-8A10-4BA1-A633-FE4C7FCD8E0A}" type="datetimeFigureOut">
              <a:rPr lang="nl-NL" smtClean="0"/>
              <a:t>6-10-2022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187305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BBD8350-8A10-4BA1-A633-FE4C7FCD8E0A}" type="datetimeFigureOut">
              <a:rPr lang="nl-NL" smtClean="0"/>
              <a:t>6-10-2022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186382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BBD8350-8A10-4BA1-A633-FE4C7FCD8E0A}" type="datetimeFigureOut">
              <a:rPr lang="nl-NL" smtClean="0"/>
              <a:t>6-10-2022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154480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BBD8350-8A10-4BA1-A633-FE4C7FCD8E0A}" type="datetimeFigureOut">
              <a:rPr lang="nl-NL" smtClean="0"/>
              <a:t>6-10-2022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2175133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D8350-8A10-4BA1-A633-FE4C7FCD8E0A}" type="datetimeFigureOut">
              <a:rPr lang="nl-NL" smtClean="0"/>
              <a:t>6-10-2022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E7CB6-B25E-4401-9A52-93FB01D44F55}" type="slidenum">
              <a:rPr lang="nl-NL" smtClean="0"/>
              <a:t>‹nr.›</a:t>
            </a:fld>
            <a:endParaRPr lang="nl-NL"/>
          </a:p>
        </p:txBody>
      </p:sp>
    </p:spTree>
    <p:extLst>
      <p:ext uri="{BB962C8B-B14F-4D97-AF65-F5344CB8AC3E}">
        <p14:creationId xmlns:p14="http://schemas.microsoft.com/office/powerpoint/2010/main" val="3099172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D8350-8A10-4BA1-A633-FE4C7FCD8E0A}" type="datetimeFigureOut">
              <a:rPr lang="nl-NL" smtClean="0"/>
              <a:t>6-10-2022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E7CB6-B25E-4401-9A52-93FB01D44F55}" type="slidenum">
              <a:rPr lang="nl-NL" smtClean="0"/>
              <a:t>‹nr.›</a:t>
            </a:fld>
            <a:endParaRPr lang="nl-NL"/>
          </a:p>
        </p:txBody>
      </p:sp>
    </p:spTree>
    <p:extLst>
      <p:ext uri="{BB962C8B-B14F-4D97-AF65-F5344CB8AC3E}">
        <p14:creationId xmlns:p14="http://schemas.microsoft.com/office/powerpoint/2010/main" val="23921934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chooltv.nl/video/klimaatzones-van-de-wereld-waarom-zijn-er-verschillende-klimaatzones/"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alphaModFix amt="31000"/>
            <a:extLst>
              <a:ext uri="{28A0092B-C50C-407E-A947-70E740481C1C}">
                <a14:useLocalDpi xmlns:a14="http://schemas.microsoft.com/office/drawing/2010/main"/>
              </a:ext>
            </a:extLst>
          </a:blip>
          <a:stretch>
            <a:fillRect/>
          </a:stretch>
        </p:blipFill>
        <p:spPr>
          <a:xfrm>
            <a:off x="-903249" y="20692"/>
            <a:ext cx="6837308" cy="6837308"/>
          </a:xfrm>
          <a:prstGeom prst="rect">
            <a:avLst/>
          </a:prstGeom>
        </p:spPr>
      </p:pic>
      <p:sp>
        <p:nvSpPr>
          <p:cNvPr id="3" name="Tijdelijke aanduiding voor inhoud 2"/>
          <p:cNvSpPr>
            <a:spLocks noGrp="1"/>
          </p:cNvSpPr>
          <p:nvPr>
            <p:ph idx="1"/>
          </p:nvPr>
        </p:nvSpPr>
        <p:spPr>
          <a:xfrm>
            <a:off x="756996" y="3199452"/>
            <a:ext cx="3516817" cy="968874"/>
          </a:xfrm>
        </p:spPr>
        <p:txBody>
          <a:bodyPr>
            <a:normAutofit lnSpcReduction="10000"/>
          </a:bodyPr>
          <a:lstStyle/>
          <a:p>
            <a:pPr marL="0" indent="0">
              <a:buNone/>
            </a:pPr>
            <a:r>
              <a:rPr lang="nl-NL" sz="6600" b="1" dirty="0">
                <a:solidFill>
                  <a:srgbClr val="00445F"/>
                </a:solidFill>
                <a:latin typeface="+mj-lt"/>
              </a:rPr>
              <a:t>Klimaten</a:t>
            </a:r>
          </a:p>
        </p:txBody>
      </p:sp>
      <p:pic>
        <p:nvPicPr>
          <p:cNvPr id="2" name="Afbeelding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66856" y="270528"/>
            <a:ext cx="6837308" cy="6837308"/>
          </a:xfrm>
          <a:prstGeom prst="rect">
            <a:avLst/>
          </a:prstGeom>
        </p:spPr>
      </p:pic>
    </p:spTree>
    <p:extLst>
      <p:ext uri="{BB962C8B-B14F-4D97-AF65-F5344CB8AC3E}">
        <p14:creationId xmlns:p14="http://schemas.microsoft.com/office/powerpoint/2010/main" val="3511623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Afbeelding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3122341"/>
            <a:ext cx="12148485" cy="3735659"/>
          </a:xfrm>
          <a:prstGeom prst="rect">
            <a:avLst/>
          </a:prstGeom>
        </p:spPr>
      </p:pic>
      <p:sp>
        <p:nvSpPr>
          <p:cNvPr id="5" name="Tijdelijke aanduiding voor inhoud 4"/>
          <p:cNvSpPr>
            <a:spLocks noGrp="1"/>
          </p:cNvSpPr>
          <p:nvPr>
            <p:ph idx="1"/>
          </p:nvPr>
        </p:nvSpPr>
        <p:spPr>
          <a:xfrm>
            <a:off x="7094033" y="493115"/>
            <a:ext cx="4581293" cy="4351338"/>
          </a:xfrm>
          <a:solidFill>
            <a:schemeClr val="bg1">
              <a:alpha val="43000"/>
            </a:schemeClr>
          </a:solidFill>
        </p:spPr>
        <p:txBody>
          <a:bodyPr>
            <a:normAutofit/>
          </a:bodyPr>
          <a:lstStyle/>
          <a:p>
            <a:pPr marL="0" indent="0">
              <a:buNone/>
            </a:pPr>
            <a:r>
              <a:rPr lang="nl-NL" sz="1800" dirty="0">
                <a:latin typeface="+mj-lt"/>
              </a:rPr>
              <a:t>Ten noorden en zuiden van de evenaar: weinig regen. Er valt een aantal maanden geen regen, sneeuw en hagel. Daardoor is het in de winter droog . </a:t>
            </a:r>
          </a:p>
          <a:p>
            <a:pPr marL="0" indent="0">
              <a:buNone/>
            </a:pPr>
            <a:r>
              <a:rPr lang="nl-NL" sz="1800" dirty="0">
                <a:latin typeface="+mj-lt"/>
              </a:rPr>
              <a:t>Op de savanne is het wel warm, maar omdat het veel minder regent, wordt het bos minder dicht (met planten/bomen). Eerst krijg je het licht tropisch woud en nog verder van de evenaar groeit er alleen nog maar </a:t>
            </a:r>
            <a:r>
              <a:rPr lang="nl-NL" sz="1800" b="1" dirty="0">
                <a:latin typeface="+mj-lt"/>
              </a:rPr>
              <a:t>gras,</a:t>
            </a:r>
            <a:r>
              <a:rPr lang="nl-NL" sz="1800" dirty="0">
                <a:latin typeface="+mj-lt"/>
              </a:rPr>
              <a:t> met eventueel wat </a:t>
            </a:r>
            <a:r>
              <a:rPr lang="nl-NL" sz="1800" b="1" dirty="0">
                <a:latin typeface="+mj-lt"/>
              </a:rPr>
              <a:t>bomen.</a:t>
            </a:r>
            <a:r>
              <a:rPr lang="nl-NL" sz="1800" dirty="0">
                <a:latin typeface="+mj-lt"/>
              </a:rPr>
              <a:t> </a:t>
            </a:r>
          </a:p>
          <a:p>
            <a:pPr marL="0" indent="0">
              <a:buNone/>
            </a:pPr>
            <a:r>
              <a:rPr lang="nl-NL" sz="1800" dirty="0">
                <a:latin typeface="+mj-lt"/>
              </a:rPr>
              <a:t>Fijn voor dieren. Op de Afrikaanse savanne leven olifanten, leeuwen, giraffes, neushoorns en zebra's.</a:t>
            </a:r>
          </a:p>
        </p:txBody>
      </p:sp>
      <p:sp>
        <p:nvSpPr>
          <p:cNvPr id="8" name="Tekstvak 7"/>
          <p:cNvSpPr txBox="1"/>
          <p:nvPr/>
        </p:nvSpPr>
        <p:spPr>
          <a:xfrm>
            <a:off x="1680159" y="942061"/>
            <a:ext cx="3733714" cy="261610"/>
          </a:xfrm>
          <a:prstGeom prst="rect">
            <a:avLst/>
          </a:prstGeom>
          <a:noFill/>
        </p:spPr>
        <p:txBody>
          <a:bodyPr wrap="none" rtlCol="0">
            <a:spAutoFit/>
          </a:bodyPr>
          <a:lstStyle/>
          <a:p>
            <a:r>
              <a:rPr lang="nl-NL" sz="1100" i="1" dirty="0"/>
              <a:t>Australië, Cambodja, Kongo, Nigeria, Cuba, India en Sri Lanka .</a:t>
            </a:r>
          </a:p>
        </p:txBody>
      </p:sp>
    </p:spTree>
    <p:extLst>
      <p:ext uri="{BB962C8B-B14F-4D97-AF65-F5344CB8AC3E}">
        <p14:creationId xmlns:p14="http://schemas.microsoft.com/office/powerpoint/2010/main" val="701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45200"/>
        </a:solidFill>
        <a:effectLst/>
      </p:bgPr>
    </p:bg>
    <p:spTree>
      <p:nvGrpSpPr>
        <p:cNvPr id="1" name=""/>
        <p:cNvGrpSpPr/>
        <p:nvPr/>
      </p:nvGrpSpPr>
      <p:grpSpPr>
        <a:xfrm>
          <a:off x="0" y="0"/>
          <a:ext cx="0" cy="0"/>
          <a:chOff x="0" y="0"/>
          <a:chExt cx="0" cy="0"/>
        </a:xfrm>
      </p:grpSpPr>
      <p:sp>
        <p:nvSpPr>
          <p:cNvPr id="2" name="Tekstvak 1"/>
          <p:cNvSpPr txBox="1"/>
          <p:nvPr/>
        </p:nvSpPr>
        <p:spPr>
          <a:xfrm>
            <a:off x="1177694" y="2787807"/>
            <a:ext cx="4931478" cy="1107996"/>
          </a:xfrm>
          <a:prstGeom prst="rect">
            <a:avLst/>
          </a:prstGeom>
          <a:noFill/>
        </p:spPr>
        <p:txBody>
          <a:bodyPr wrap="none" rtlCol="0">
            <a:spAutoFit/>
          </a:bodyPr>
          <a:lstStyle/>
          <a:p>
            <a:pPr algn="ctr"/>
            <a:r>
              <a:rPr lang="nl-NL" sz="6600" b="1" dirty="0">
                <a:latin typeface="+mj-lt"/>
              </a:rPr>
              <a:t>Droog klimaat</a:t>
            </a:r>
          </a:p>
        </p:txBody>
      </p:sp>
      <p:sp>
        <p:nvSpPr>
          <p:cNvPr id="3" name="Tekstvak 2"/>
          <p:cNvSpPr txBox="1"/>
          <p:nvPr/>
        </p:nvSpPr>
        <p:spPr>
          <a:xfrm>
            <a:off x="7471317" y="1103971"/>
            <a:ext cx="3833870" cy="4832092"/>
          </a:xfrm>
          <a:prstGeom prst="rect">
            <a:avLst/>
          </a:prstGeom>
          <a:noFill/>
        </p:spPr>
        <p:txBody>
          <a:bodyPr wrap="none" rtlCol="0">
            <a:spAutoFit/>
          </a:bodyPr>
          <a:lstStyle/>
          <a:p>
            <a:r>
              <a:rPr lang="nl-NL" sz="4400" b="1" dirty="0">
                <a:latin typeface="+mj-lt"/>
              </a:rPr>
              <a:t>Steppeklimaat</a:t>
            </a:r>
          </a:p>
          <a:p>
            <a:endParaRPr lang="nl-NL" sz="4400" b="1" dirty="0">
              <a:latin typeface="+mj-lt"/>
            </a:endParaRPr>
          </a:p>
          <a:p>
            <a:endParaRPr lang="nl-NL" sz="4400" b="1" dirty="0">
              <a:latin typeface="+mj-lt"/>
            </a:endParaRPr>
          </a:p>
          <a:p>
            <a:endParaRPr lang="nl-NL" sz="4400" b="1" dirty="0">
              <a:latin typeface="+mj-lt"/>
            </a:endParaRPr>
          </a:p>
          <a:p>
            <a:endParaRPr lang="nl-NL" sz="4400" b="1" dirty="0">
              <a:latin typeface="+mj-lt"/>
            </a:endParaRPr>
          </a:p>
          <a:p>
            <a:endParaRPr lang="nl-NL" sz="4400" b="1" dirty="0">
              <a:latin typeface="+mj-lt"/>
            </a:endParaRPr>
          </a:p>
          <a:p>
            <a:r>
              <a:rPr lang="nl-NL" sz="4400" b="1" dirty="0">
                <a:latin typeface="+mj-lt"/>
              </a:rPr>
              <a:t>Woestijnklimaat</a:t>
            </a:r>
          </a:p>
        </p:txBody>
      </p:sp>
    </p:spTree>
    <p:extLst>
      <p:ext uri="{BB962C8B-B14F-4D97-AF65-F5344CB8AC3E}">
        <p14:creationId xmlns:p14="http://schemas.microsoft.com/office/powerpoint/2010/main" val="828428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45200"/>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48087" y="286178"/>
            <a:ext cx="5786953" cy="2791559"/>
          </a:xfrm>
        </p:spPr>
        <p:txBody>
          <a:bodyPr>
            <a:noAutofit/>
          </a:bodyPr>
          <a:lstStyle/>
          <a:p>
            <a:pPr marL="0" indent="0">
              <a:buNone/>
            </a:pPr>
            <a:r>
              <a:rPr lang="nl-NL" b="1" u="sng" dirty="0">
                <a:solidFill>
                  <a:srgbClr val="333333"/>
                </a:solidFill>
              </a:rPr>
              <a:t>Steppe</a:t>
            </a:r>
            <a:r>
              <a:rPr lang="nl-NL" b="1" i="0" u="sng" dirty="0">
                <a:solidFill>
                  <a:srgbClr val="333333"/>
                </a:solidFill>
                <a:effectLst/>
              </a:rPr>
              <a:t>klimaat</a:t>
            </a:r>
          </a:p>
          <a:p>
            <a:pPr marL="0" indent="0">
              <a:buNone/>
            </a:pPr>
            <a:r>
              <a:rPr lang="nl-NL" sz="1100" i="1" dirty="0">
                <a:solidFill>
                  <a:schemeClr val="bg1"/>
                </a:solidFill>
              </a:rPr>
              <a:t>Mexico, Verenigde Staten, Marokko, Zuid-Afrika, Argentinië en Australië.</a:t>
            </a:r>
          </a:p>
          <a:p>
            <a:pPr marL="0" indent="0">
              <a:buNone/>
            </a:pPr>
            <a:endParaRPr lang="nl-NL" sz="1100" i="1" dirty="0">
              <a:solidFill>
                <a:schemeClr val="bg1"/>
              </a:solidFill>
              <a:latin typeface="+mj-lt"/>
            </a:endParaRPr>
          </a:p>
          <a:p>
            <a:pPr marL="0" indent="0">
              <a:buNone/>
            </a:pPr>
            <a:r>
              <a:rPr lang="nl-NL" sz="2000" dirty="0">
                <a:solidFill>
                  <a:schemeClr val="bg1"/>
                </a:solidFill>
                <a:latin typeface="+mj-lt"/>
              </a:rPr>
              <a:t>Een Steppeklimaat heeft een korte regentijd. Er valt dus weinig regen.</a:t>
            </a:r>
          </a:p>
          <a:p>
            <a:pPr marL="0" indent="0">
              <a:buNone/>
            </a:pPr>
            <a:r>
              <a:rPr lang="nl-NL" sz="2000" dirty="0">
                <a:solidFill>
                  <a:schemeClr val="bg1"/>
                </a:solidFill>
                <a:latin typeface="+mj-lt"/>
              </a:rPr>
              <a:t>Daardoor weinig plantengroei. De steppe is een droog gebied met grassen, zonder bomen. Er leven veel roofvogels. </a:t>
            </a:r>
          </a:p>
        </p:txBody>
      </p:sp>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47232" y="1316736"/>
            <a:ext cx="6144768" cy="4096512"/>
          </a:xfrm>
          <a:prstGeom prst="rect">
            <a:avLst/>
          </a:prstGeom>
        </p:spPr>
      </p:pic>
    </p:spTree>
    <p:extLst>
      <p:ext uri="{BB962C8B-B14F-4D97-AF65-F5344CB8AC3E}">
        <p14:creationId xmlns:p14="http://schemas.microsoft.com/office/powerpoint/2010/main" val="2531948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45200"/>
        </a:solidFill>
        <a:effectLst/>
      </p:bgPr>
    </p:bg>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5931984" y="0"/>
            <a:ext cx="4660665" cy="6858000"/>
          </a:xfrm>
          <a:prstGeom prst="rect">
            <a:avLst/>
          </a:prstGeom>
        </p:spPr>
      </p:pic>
      <p:sp>
        <p:nvSpPr>
          <p:cNvPr id="2" name="Tekstvak 1"/>
          <p:cNvSpPr txBox="1"/>
          <p:nvPr/>
        </p:nvSpPr>
        <p:spPr>
          <a:xfrm>
            <a:off x="289930" y="287205"/>
            <a:ext cx="5323792" cy="5601533"/>
          </a:xfrm>
          <a:prstGeom prst="rect">
            <a:avLst/>
          </a:prstGeom>
          <a:noFill/>
        </p:spPr>
        <p:txBody>
          <a:bodyPr wrap="square" rtlCol="0">
            <a:spAutoFit/>
          </a:bodyPr>
          <a:lstStyle/>
          <a:p>
            <a:r>
              <a:rPr lang="nl-NL" sz="2800" b="1" u="sng" dirty="0"/>
              <a:t>Het woestijnklimaat </a:t>
            </a:r>
          </a:p>
          <a:p>
            <a:endParaRPr lang="nl-NL" sz="2400" b="1" u="sng" dirty="0">
              <a:latin typeface="+mj-lt"/>
            </a:endParaRPr>
          </a:p>
          <a:p>
            <a:pPr marL="285750" indent="-285750">
              <a:buFont typeface="Arial" panose="020B0604020202020204" pitchFamily="34" charset="0"/>
              <a:buChar char="•"/>
            </a:pPr>
            <a:r>
              <a:rPr lang="nl-NL" dirty="0">
                <a:solidFill>
                  <a:schemeClr val="bg1"/>
                </a:solidFill>
                <a:latin typeface="+mj-lt"/>
              </a:rPr>
              <a:t>Vrijwel </a:t>
            </a:r>
            <a:r>
              <a:rPr lang="nl-NL" dirty="0" err="1">
                <a:solidFill>
                  <a:schemeClr val="bg1"/>
                </a:solidFill>
                <a:latin typeface="+mj-lt"/>
              </a:rPr>
              <a:t>regenloos</a:t>
            </a:r>
            <a:r>
              <a:rPr lang="nl-NL" dirty="0">
                <a:solidFill>
                  <a:schemeClr val="bg1"/>
                </a:solidFill>
                <a:latin typeface="+mj-lt"/>
              </a:rPr>
              <a:t>. </a:t>
            </a:r>
          </a:p>
          <a:p>
            <a:pPr marL="285750" indent="-285750">
              <a:buFont typeface="Arial" panose="020B0604020202020204" pitchFamily="34" charset="0"/>
              <a:buChar char="•"/>
            </a:pPr>
            <a:endParaRPr lang="nl-NL" dirty="0">
              <a:solidFill>
                <a:schemeClr val="bg1"/>
              </a:solidFill>
              <a:latin typeface="+mj-lt"/>
            </a:endParaRPr>
          </a:p>
          <a:p>
            <a:pPr marL="285750" indent="-285750">
              <a:buFont typeface="Arial" panose="020B0604020202020204" pitchFamily="34" charset="0"/>
              <a:buChar char="•"/>
            </a:pPr>
            <a:r>
              <a:rPr lang="nl-NL" dirty="0">
                <a:solidFill>
                  <a:schemeClr val="bg1"/>
                </a:solidFill>
                <a:latin typeface="+mj-lt"/>
              </a:rPr>
              <a:t>Op de kale vlaktes van zand of stenen groeien cactussen en grassen.</a:t>
            </a:r>
          </a:p>
          <a:p>
            <a:pPr marL="285750" indent="-285750">
              <a:buFont typeface="Arial" panose="020B0604020202020204" pitchFamily="34" charset="0"/>
              <a:buChar char="•"/>
            </a:pPr>
            <a:endParaRPr lang="nl-NL" dirty="0">
              <a:solidFill>
                <a:schemeClr val="bg1"/>
              </a:solidFill>
              <a:latin typeface="+mj-lt"/>
            </a:endParaRPr>
          </a:p>
          <a:p>
            <a:pPr marL="285750" indent="-285750">
              <a:buFont typeface="Arial" panose="020B0604020202020204" pitchFamily="34" charset="0"/>
              <a:buChar char="•"/>
            </a:pPr>
            <a:r>
              <a:rPr lang="nl-NL" dirty="0">
                <a:solidFill>
                  <a:schemeClr val="bg1"/>
                </a:solidFill>
                <a:latin typeface="+mj-lt"/>
              </a:rPr>
              <a:t>De meeste woestijnen liggen ten zuiden en ten noorden van de evenaar </a:t>
            </a:r>
          </a:p>
          <a:p>
            <a:pPr marL="285750" indent="-285750">
              <a:buFont typeface="Arial" panose="020B0604020202020204" pitchFamily="34" charset="0"/>
              <a:buChar char="•"/>
            </a:pPr>
            <a:r>
              <a:rPr lang="nl-NL" dirty="0">
                <a:solidFill>
                  <a:schemeClr val="bg1"/>
                </a:solidFill>
                <a:latin typeface="+mj-lt"/>
              </a:rPr>
              <a:t>in de buurt van de tropen. </a:t>
            </a:r>
          </a:p>
          <a:p>
            <a:pPr marL="285750" indent="-285750">
              <a:buFont typeface="Arial" panose="020B0604020202020204" pitchFamily="34" charset="0"/>
              <a:buChar char="•"/>
            </a:pPr>
            <a:endParaRPr lang="nl-NL" dirty="0">
              <a:solidFill>
                <a:schemeClr val="bg1"/>
              </a:solidFill>
              <a:latin typeface="+mj-lt"/>
            </a:endParaRPr>
          </a:p>
          <a:p>
            <a:pPr marL="285750" indent="-285750">
              <a:buFont typeface="Arial" panose="020B0604020202020204" pitchFamily="34" charset="0"/>
              <a:buChar char="•"/>
            </a:pPr>
            <a:r>
              <a:rPr lang="nl-NL" dirty="0">
                <a:solidFill>
                  <a:schemeClr val="bg1"/>
                </a:solidFill>
                <a:latin typeface="+mj-lt"/>
              </a:rPr>
              <a:t>Minder dan 250 mm neerslag per jaar, waardoor het gras niet meer kan groeien. </a:t>
            </a:r>
          </a:p>
          <a:p>
            <a:pPr marL="285750" indent="-285750">
              <a:buFont typeface="Arial" panose="020B0604020202020204" pitchFamily="34" charset="0"/>
              <a:buChar char="•"/>
            </a:pPr>
            <a:endParaRPr lang="nl-NL" dirty="0">
              <a:solidFill>
                <a:schemeClr val="bg1"/>
              </a:solidFill>
              <a:latin typeface="+mj-lt"/>
            </a:endParaRPr>
          </a:p>
          <a:p>
            <a:pPr marL="285750" indent="-285750">
              <a:buFont typeface="Arial" panose="020B0604020202020204" pitchFamily="34" charset="0"/>
              <a:buChar char="•"/>
            </a:pPr>
            <a:r>
              <a:rPr lang="nl-NL" dirty="0">
                <a:solidFill>
                  <a:schemeClr val="bg1"/>
                </a:solidFill>
                <a:latin typeface="+mj-lt"/>
              </a:rPr>
              <a:t>De grond van een woestijn is droog en onvruchtbaar. </a:t>
            </a:r>
          </a:p>
          <a:p>
            <a:pPr marL="285750" indent="-285750">
              <a:buFont typeface="Arial" panose="020B0604020202020204" pitchFamily="34" charset="0"/>
              <a:buChar char="•"/>
            </a:pPr>
            <a:endParaRPr lang="nl-NL" dirty="0">
              <a:solidFill>
                <a:schemeClr val="bg1"/>
              </a:solidFill>
              <a:latin typeface="+mj-lt"/>
            </a:endParaRPr>
          </a:p>
          <a:p>
            <a:pPr marL="285750" indent="-285750">
              <a:buFont typeface="Arial" panose="020B0604020202020204" pitchFamily="34" charset="0"/>
              <a:buChar char="•"/>
            </a:pPr>
            <a:r>
              <a:rPr lang="nl-NL" dirty="0">
                <a:solidFill>
                  <a:schemeClr val="bg1"/>
                </a:solidFill>
                <a:latin typeface="+mj-lt"/>
              </a:rPr>
              <a:t>Bomen en planten kunnen er bijna niet groeien, behalve als ze lange wortels hebben of het water kunnen opslaan, zoals een cactus.</a:t>
            </a:r>
          </a:p>
        </p:txBody>
      </p:sp>
      <p:sp>
        <p:nvSpPr>
          <p:cNvPr id="3" name="Tekstvak 2"/>
          <p:cNvSpPr txBox="1"/>
          <p:nvPr/>
        </p:nvSpPr>
        <p:spPr>
          <a:xfrm>
            <a:off x="282681" y="6032810"/>
            <a:ext cx="5649303" cy="430887"/>
          </a:xfrm>
          <a:prstGeom prst="rect">
            <a:avLst/>
          </a:prstGeom>
          <a:noFill/>
        </p:spPr>
        <p:txBody>
          <a:bodyPr wrap="none" rtlCol="0">
            <a:spAutoFit/>
          </a:bodyPr>
          <a:lstStyle/>
          <a:p>
            <a:r>
              <a:rPr lang="nl-NL" sz="1100" i="1" dirty="0">
                <a:solidFill>
                  <a:schemeClr val="bg1"/>
                </a:solidFill>
              </a:rPr>
              <a:t>Noordelijke deel van Afrika (Sahara woestijn), het Midden-Oosten, China, het centrale deel van </a:t>
            </a:r>
          </a:p>
          <a:p>
            <a:r>
              <a:rPr lang="nl-NL" sz="1100" i="1" dirty="0">
                <a:solidFill>
                  <a:schemeClr val="bg1"/>
                </a:solidFill>
              </a:rPr>
              <a:t>Australië en sommige gebieden binnen Mexico en het zuidwesten van de Verenigde Staten.</a:t>
            </a:r>
          </a:p>
        </p:txBody>
      </p:sp>
    </p:spTree>
    <p:extLst>
      <p:ext uri="{BB962C8B-B14F-4D97-AF65-F5344CB8AC3E}">
        <p14:creationId xmlns:p14="http://schemas.microsoft.com/office/powerpoint/2010/main" val="3736933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Rechthoek 1"/>
          <p:cNvSpPr/>
          <p:nvPr/>
        </p:nvSpPr>
        <p:spPr>
          <a:xfrm>
            <a:off x="3147785" y="2173817"/>
            <a:ext cx="6171561" cy="1477328"/>
          </a:xfrm>
          <a:prstGeom prst="rect">
            <a:avLst/>
          </a:prstGeom>
        </p:spPr>
        <p:txBody>
          <a:bodyPr wrap="none">
            <a:spAutoFit/>
          </a:bodyPr>
          <a:lstStyle/>
          <a:p>
            <a:r>
              <a:rPr lang="nl-NL" sz="6600" b="1" dirty="0">
                <a:latin typeface="+mj-lt"/>
              </a:rPr>
              <a:t>Gematigd klimaat</a:t>
            </a:r>
          </a:p>
          <a:p>
            <a:r>
              <a:rPr lang="nl-NL" sz="2400" b="1" dirty="0">
                <a:latin typeface="+mj-lt"/>
              </a:rPr>
              <a:t>(Zeeklimaat)</a:t>
            </a:r>
          </a:p>
        </p:txBody>
      </p:sp>
    </p:spTree>
    <p:extLst>
      <p:ext uri="{BB962C8B-B14F-4D97-AF65-F5344CB8AC3E}">
        <p14:creationId xmlns:p14="http://schemas.microsoft.com/office/powerpoint/2010/main" val="2064449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4295" y="1550018"/>
            <a:ext cx="5445868" cy="3886201"/>
          </a:xfrm>
          <a:solidFill>
            <a:schemeClr val="bg1"/>
          </a:solidFill>
          <a:ln>
            <a:noFill/>
          </a:ln>
        </p:spPr>
        <p:txBody>
          <a:bodyPr>
            <a:normAutofit fontScale="25000" lnSpcReduction="20000"/>
          </a:bodyPr>
          <a:lstStyle/>
          <a:p>
            <a:pPr marL="0" indent="0">
              <a:buNone/>
            </a:pPr>
            <a:r>
              <a:rPr lang="nl-NL" sz="3300" dirty="0">
                <a:latin typeface="+mj-lt"/>
              </a:rPr>
              <a:t>  </a:t>
            </a:r>
          </a:p>
          <a:p>
            <a:pPr marL="0" indent="0">
              <a:buNone/>
            </a:pPr>
            <a:r>
              <a:rPr lang="nl-NL" sz="7200" dirty="0">
                <a:latin typeface="+mj-lt"/>
              </a:rPr>
              <a:t>Weinig temperatuurverschillen: </a:t>
            </a:r>
          </a:p>
          <a:p>
            <a:pPr marL="0" indent="0">
              <a:buNone/>
            </a:pPr>
            <a:r>
              <a:rPr lang="nl-NL" sz="7200" dirty="0">
                <a:latin typeface="+mj-lt"/>
              </a:rPr>
              <a:t>De winter is niet te koud, de zomer is niet te warm. </a:t>
            </a:r>
          </a:p>
          <a:p>
            <a:pPr marL="0" indent="0">
              <a:buNone/>
            </a:pPr>
            <a:r>
              <a:rPr lang="nl-NL" sz="7200" dirty="0">
                <a:latin typeface="+mj-lt"/>
              </a:rPr>
              <a:t>Vooral in Noordwest- Europa en dus ook in </a:t>
            </a:r>
          </a:p>
          <a:p>
            <a:pPr marL="0" indent="0">
              <a:buNone/>
            </a:pPr>
            <a:r>
              <a:rPr lang="nl-NL" sz="7200" b="1" dirty="0">
                <a:latin typeface="+mj-lt"/>
              </a:rPr>
              <a:t>	</a:t>
            </a:r>
            <a:r>
              <a:rPr lang="nl-NL" sz="7200" b="1" i="1" dirty="0">
                <a:latin typeface="+mj-lt"/>
              </a:rPr>
              <a:t>Nederland en België. </a:t>
            </a:r>
          </a:p>
          <a:p>
            <a:pPr marL="0" indent="0">
              <a:buNone/>
            </a:pPr>
            <a:endParaRPr lang="nl-NL" sz="7200" dirty="0">
              <a:latin typeface="+mj-lt"/>
            </a:endParaRPr>
          </a:p>
          <a:p>
            <a:pPr marL="0" indent="0">
              <a:buNone/>
            </a:pPr>
            <a:r>
              <a:rPr lang="nl-NL" sz="7200" dirty="0">
                <a:latin typeface="+mj-lt"/>
              </a:rPr>
              <a:t>Het regent het hele jaar door ongeveer evenveel en door de nabijheid van de zee zijn de temperatuurverschillen niet zo groot.</a:t>
            </a:r>
          </a:p>
          <a:p>
            <a:pPr marL="0" indent="0">
              <a:buNone/>
            </a:pPr>
            <a:endParaRPr lang="nl-NL" sz="3300" dirty="0">
              <a:latin typeface="+mj-lt"/>
            </a:endParaRPr>
          </a:p>
          <a:p>
            <a:pPr marL="0" indent="0">
              <a:buNone/>
            </a:pPr>
            <a:endParaRPr lang="nl-NL" sz="3300" dirty="0">
              <a:latin typeface="+mj-lt"/>
            </a:endParaRPr>
          </a:p>
          <a:p>
            <a:pPr marL="0" indent="0">
              <a:buNone/>
            </a:pPr>
            <a:r>
              <a:rPr lang="nl-NL" sz="3600" b="1" dirty="0"/>
              <a:t>Gematigd zeeklimaat</a:t>
            </a:r>
          </a:p>
          <a:p>
            <a:pPr marL="0" indent="0">
              <a:buNone/>
            </a:pPr>
            <a:endParaRPr lang="nl-NL" sz="3300" dirty="0">
              <a:latin typeface="+mj-lt"/>
            </a:endParaRPr>
          </a:p>
          <a:p>
            <a:r>
              <a:rPr lang="nl-NL" sz="4800" dirty="0"/>
              <a:t>Door de Noordzee is de zomer nooit te warm en de winter niet te koud. </a:t>
            </a:r>
          </a:p>
          <a:p>
            <a:r>
              <a:rPr lang="nl-NL" sz="4800" dirty="0"/>
              <a:t>Zeer geschikt voor landbouw. </a:t>
            </a:r>
          </a:p>
          <a:p>
            <a:pPr marL="0" indent="0">
              <a:buNone/>
            </a:pPr>
            <a:endParaRPr lang="nl-NL" sz="3300" dirty="0">
              <a:latin typeface="+mj-lt"/>
            </a:endParaRPr>
          </a:p>
          <a:p>
            <a:pPr marL="0" indent="0">
              <a:buNone/>
            </a:pPr>
            <a:r>
              <a:rPr lang="nl-NL" dirty="0">
                <a:latin typeface="+mj-lt"/>
              </a:rPr>
              <a:t> </a:t>
            </a:r>
            <a:endParaRPr lang="nl-NL" b="1" dirty="0">
              <a:latin typeface="+mj-lt"/>
            </a:endParaRP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9547" y="1550019"/>
            <a:ext cx="5852160" cy="3886200"/>
          </a:xfrm>
          <a:prstGeom prst="rect">
            <a:avLst/>
          </a:prstGeom>
        </p:spPr>
      </p:pic>
      <p:sp>
        <p:nvSpPr>
          <p:cNvPr id="2" name="Tekstvak 1">
            <a:extLst>
              <a:ext uri="{FF2B5EF4-FFF2-40B4-BE49-F238E27FC236}">
                <a16:creationId xmlns:a16="http://schemas.microsoft.com/office/drawing/2014/main" id="{B5D3F844-4AF6-224A-8BB4-A639C21ECBE2}"/>
              </a:ext>
            </a:extLst>
          </p:cNvPr>
          <p:cNvSpPr txBox="1"/>
          <p:nvPr/>
        </p:nvSpPr>
        <p:spPr>
          <a:xfrm>
            <a:off x="324295" y="451411"/>
            <a:ext cx="3166123" cy="584775"/>
          </a:xfrm>
          <a:prstGeom prst="rect">
            <a:avLst/>
          </a:prstGeom>
          <a:noFill/>
        </p:spPr>
        <p:txBody>
          <a:bodyPr wrap="none" rtlCol="0">
            <a:spAutoFit/>
          </a:bodyPr>
          <a:lstStyle/>
          <a:p>
            <a:r>
              <a:rPr lang="nl-NL" sz="1100" dirty="0"/>
              <a:t> </a:t>
            </a:r>
            <a:r>
              <a:rPr lang="nl-NL" sz="3200" dirty="0"/>
              <a:t>Gematigd klimaat</a:t>
            </a:r>
          </a:p>
        </p:txBody>
      </p:sp>
    </p:spTree>
    <p:extLst>
      <p:ext uri="{BB962C8B-B14F-4D97-AF65-F5344CB8AC3E}">
        <p14:creationId xmlns:p14="http://schemas.microsoft.com/office/powerpoint/2010/main" val="3026245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ekstvak 2"/>
          <p:cNvSpPr txBox="1"/>
          <p:nvPr/>
        </p:nvSpPr>
        <p:spPr>
          <a:xfrm>
            <a:off x="312235" y="1873405"/>
            <a:ext cx="8902052" cy="1200329"/>
          </a:xfrm>
          <a:prstGeom prst="rect">
            <a:avLst/>
          </a:prstGeom>
          <a:noFill/>
        </p:spPr>
        <p:txBody>
          <a:bodyPr wrap="none" rtlCol="0">
            <a:spAutoFit/>
          </a:bodyPr>
          <a:lstStyle/>
          <a:p>
            <a:endParaRPr lang="nl-NL" dirty="0">
              <a:latin typeface="+mj-lt"/>
            </a:endParaRPr>
          </a:p>
          <a:p>
            <a:r>
              <a:rPr lang="nl-NL" dirty="0">
                <a:latin typeface="+mj-lt"/>
              </a:rPr>
              <a:t>landen rond de Middellandse Zee, bijvoorbeeld Griekenland of Spanje.</a:t>
            </a:r>
          </a:p>
          <a:p>
            <a:r>
              <a:rPr lang="nl-NL" dirty="0">
                <a:latin typeface="+mj-lt"/>
              </a:rPr>
              <a:t>De zomers zijn warm en droog, de winters veel regen en de temperatuur rond de tien graden. </a:t>
            </a:r>
          </a:p>
          <a:p>
            <a:endParaRPr lang="nl-NL" dirty="0"/>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42417" y="4003309"/>
            <a:ext cx="5351361" cy="2675681"/>
          </a:xfrm>
          <a:prstGeom prst="rect">
            <a:avLst/>
          </a:prstGeom>
        </p:spPr>
      </p:pic>
      <p:sp>
        <p:nvSpPr>
          <p:cNvPr id="5" name="Tekstvak 4"/>
          <p:cNvSpPr txBox="1"/>
          <p:nvPr/>
        </p:nvSpPr>
        <p:spPr>
          <a:xfrm>
            <a:off x="680224" y="5029200"/>
            <a:ext cx="5314275" cy="600164"/>
          </a:xfrm>
          <a:prstGeom prst="rect">
            <a:avLst/>
          </a:prstGeom>
          <a:noFill/>
        </p:spPr>
        <p:txBody>
          <a:bodyPr wrap="none" rtlCol="0">
            <a:spAutoFit/>
          </a:bodyPr>
          <a:lstStyle/>
          <a:p>
            <a:r>
              <a:rPr lang="nl-NL" sz="1100" i="1" dirty="0"/>
              <a:t>west- en centraal Europa, </a:t>
            </a:r>
          </a:p>
          <a:p>
            <a:r>
              <a:rPr lang="nl-NL" sz="1100" i="1" dirty="0"/>
              <a:t>het zuidoosten van de Verenigde Staten, </a:t>
            </a:r>
          </a:p>
          <a:p>
            <a:r>
              <a:rPr lang="nl-NL" sz="1100" i="1" dirty="0"/>
              <a:t>de zuidwestkust van Canada en delen van Australië, China, Uruguay, Zuid-Afrika en Japan.</a:t>
            </a:r>
          </a:p>
        </p:txBody>
      </p:sp>
      <p:sp>
        <p:nvSpPr>
          <p:cNvPr id="6" name="Tekstvak 5">
            <a:extLst>
              <a:ext uri="{FF2B5EF4-FFF2-40B4-BE49-F238E27FC236}">
                <a16:creationId xmlns:a16="http://schemas.microsoft.com/office/drawing/2014/main" id="{298EA21F-8108-534F-8A71-F7393F33C1A5}"/>
              </a:ext>
            </a:extLst>
          </p:cNvPr>
          <p:cNvSpPr txBox="1"/>
          <p:nvPr/>
        </p:nvSpPr>
        <p:spPr>
          <a:xfrm>
            <a:off x="393539" y="449396"/>
            <a:ext cx="4334648" cy="584775"/>
          </a:xfrm>
          <a:prstGeom prst="rect">
            <a:avLst/>
          </a:prstGeom>
          <a:noFill/>
        </p:spPr>
        <p:txBody>
          <a:bodyPr wrap="none" rtlCol="0">
            <a:spAutoFit/>
          </a:bodyPr>
          <a:lstStyle/>
          <a:p>
            <a:r>
              <a:rPr lang="nl-NL" sz="3200" dirty="0"/>
              <a:t>Middellandse zeeklimaat</a:t>
            </a:r>
          </a:p>
        </p:txBody>
      </p:sp>
    </p:spTree>
    <p:extLst>
      <p:ext uri="{BB962C8B-B14F-4D97-AF65-F5344CB8AC3E}">
        <p14:creationId xmlns:p14="http://schemas.microsoft.com/office/powerpoint/2010/main" val="1703531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ekstvak 1"/>
          <p:cNvSpPr txBox="1"/>
          <p:nvPr/>
        </p:nvSpPr>
        <p:spPr>
          <a:xfrm>
            <a:off x="3557239" y="2698595"/>
            <a:ext cx="4304768" cy="1107996"/>
          </a:xfrm>
          <a:prstGeom prst="rect">
            <a:avLst/>
          </a:prstGeom>
          <a:noFill/>
        </p:spPr>
        <p:txBody>
          <a:bodyPr wrap="none" rtlCol="0">
            <a:spAutoFit/>
          </a:bodyPr>
          <a:lstStyle/>
          <a:p>
            <a:r>
              <a:rPr lang="nl-NL" sz="6600" b="1" dirty="0">
                <a:latin typeface="+mj-lt"/>
              </a:rPr>
              <a:t>Landklimaat</a:t>
            </a:r>
          </a:p>
        </p:txBody>
      </p:sp>
    </p:spTree>
    <p:extLst>
      <p:ext uri="{BB962C8B-B14F-4D97-AF65-F5344CB8AC3E}">
        <p14:creationId xmlns:p14="http://schemas.microsoft.com/office/powerpoint/2010/main" val="311512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ekstvak 1"/>
          <p:cNvSpPr txBox="1"/>
          <p:nvPr/>
        </p:nvSpPr>
        <p:spPr>
          <a:xfrm>
            <a:off x="479503" y="2074127"/>
            <a:ext cx="4968924" cy="3693319"/>
          </a:xfrm>
          <a:prstGeom prst="rect">
            <a:avLst/>
          </a:prstGeom>
          <a:noFill/>
        </p:spPr>
        <p:txBody>
          <a:bodyPr wrap="none" rtlCol="0">
            <a:spAutoFit/>
          </a:bodyPr>
          <a:lstStyle/>
          <a:p>
            <a:r>
              <a:rPr lang="nl-NL" dirty="0">
                <a:latin typeface="+mj-lt"/>
              </a:rPr>
              <a:t>Strenge winter (erg koud) en een hete zomer. </a:t>
            </a:r>
          </a:p>
          <a:p>
            <a:endParaRPr lang="nl-NL" dirty="0">
              <a:latin typeface="+mj-lt"/>
            </a:endParaRPr>
          </a:p>
          <a:p>
            <a:r>
              <a:rPr lang="nl-NL" dirty="0">
                <a:latin typeface="+mj-lt"/>
              </a:rPr>
              <a:t>Dit komt doordat er geen invloed is van de zee. </a:t>
            </a:r>
          </a:p>
          <a:p>
            <a:r>
              <a:rPr lang="nl-NL" dirty="0">
                <a:latin typeface="+mj-lt"/>
              </a:rPr>
              <a:t>Het landklimaat wordt heel snel warm, </a:t>
            </a:r>
          </a:p>
          <a:p>
            <a:r>
              <a:rPr lang="nl-NL" dirty="0">
                <a:latin typeface="+mj-lt"/>
              </a:rPr>
              <a:t>maar koelt ook snel af. </a:t>
            </a:r>
          </a:p>
          <a:p>
            <a:endParaRPr lang="nl-NL" dirty="0">
              <a:latin typeface="+mj-lt"/>
            </a:endParaRPr>
          </a:p>
          <a:p>
            <a:r>
              <a:rPr lang="nl-NL" dirty="0">
                <a:latin typeface="+mj-lt"/>
              </a:rPr>
              <a:t>In het noordelijkste gedeelte </a:t>
            </a:r>
          </a:p>
          <a:p>
            <a:r>
              <a:rPr lang="nl-NL" dirty="0">
                <a:latin typeface="+mj-lt"/>
              </a:rPr>
              <a:t>van het gebied komt de temperatuur in de zomer </a:t>
            </a:r>
          </a:p>
          <a:p>
            <a:r>
              <a:rPr lang="nl-NL" dirty="0">
                <a:latin typeface="+mj-lt"/>
              </a:rPr>
              <a:t>niet boven de 15 graden. Daarom kunnen er geen </a:t>
            </a:r>
          </a:p>
          <a:p>
            <a:r>
              <a:rPr lang="nl-NL" dirty="0">
                <a:latin typeface="+mj-lt"/>
              </a:rPr>
              <a:t>loofbomen meer groeien. Er groeit hier niks anders </a:t>
            </a:r>
          </a:p>
          <a:p>
            <a:r>
              <a:rPr lang="nl-NL" dirty="0">
                <a:latin typeface="+mj-lt"/>
              </a:rPr>
              <a:t>dan het Naaldbos.</a:t>
            </a:r>
          </a:p>
          <a:p>
            <a:endParaRPr lang="nl-NL" dirty="0">
              <a:latin typeface="+mj-lt"/>
            </a:endParaRPr>
          </a:p>
          <a:p>
            <a:r>
              <a:rPr lang="nl-NL" sz="1600" i="1" dirty="0">
                <a:latin typeface="+mj-lt"/>
              </a:rPr>
              <a:t>(Rusland, VS en Canada)</a:t>
            </a:r>
          </a:p>
        </p:txBody>
      </p:sp>
      <p:pic>
        <p:nvPicPr>
          <p:cNvPr id="8" name="Afbeelding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11551" y="0"/>
            <a:ext cx="5148649" cy="6858000"/>
          </a:xfrm>
          <a:prstGeom prst="rect">
            <a:avLst/>
          </a:prstGeom>
        </p:spPr>
      </p:pic>
    </p:spTree>
    <p:extLst>
      <p:ext uri="{BB962C8B-B14F-4D97-AF65-F5344CB8AC3E}">
        <p14:creationId xmlns:p14="http://schemas.microsoft.com/office/powerpoint/2010/main" val="2110783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025590" y="2732049"/>
            <a:ext cx="4153958" cy="1107996"/>
          </a:xfrm>
          <a:prstGeom prst="rect">
            <a:avLst/>
          </a:prstGeom>
          <a:noFill/>
        </p:spPr>
        <p:txBody>
          <a:bodyPr wrap="none" rtlCol="0">
            <a:spAutoFit/>
          </a:bodyPr>
          <a:lstStyle/>
          <a:p>
            <a:r>
              <a:rPr lang="nl-NL" sz="6600" b="1" dirty="0">
                <a:latin typeface="+mj-lt"/>
              </a:rPr>
              <a:t>Poolklimaat</a:t>
            </a:r>
          </a:p>
        </p:txBody>
      </p:sp>
    </p:spTree>
    <p:extLst>
      <p:ext uri="{BB962C8B-B14F-4D97-AF65-F5344CB8AC3E}">
        <p14:creationId xmlns:p14="http://schemas.microsoft.com/office/powerpoint/2010/main" val="145335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481855" y="1440501"/>
            <a:ext cx="2392643" cy="2862322"/>
          </a:xfrm>
          <a:prstGeom prst="rect">
            <a:avLst/>
          </a:prstGeom>
          <a:noFill/>
        </p:spPr>
        <p:txBody>
          <a:bodyPr wrap="none" rtlCol="0">
            <a:spAutoFit/>
          </a:bodyPr>
          <a:lstStyle/>
          <a:p>
            <a:r>
              <a:rPr lang="nl-NL" b="1" dirty="0">
                <a:latin typeface="+mj-lt"/>
              </a:rPr>
              <a:t>Verschillende klimaten</a:t>
            </a:r>
          </a:p>
          <a:p>
            <a:endParaRPr lang="nl-NL" dirty="0">
              <a:latin typeface="+mj-lt"/>
            </a:endParaRPr>
          </a:p>
          <a:p>
            <a:pPr marL="285750" indent="-285750">
              <a:buFontTx/>
              <a:buChar char="-"/>
            </a:pPr>
            <a:r>
              <a:rPr lang="nl-NL" dirty="0">
                <a:latin typeface="+mj-lt"/>
              </a:rPr>
              <a:t>Tropisch klimaat</a:t>
            </a:r>
          </a:p>
          <a:p>
            <a:pPr marL="285750" indent="-285750">
              <a:buFontTx/>
              <a:buChar char="-"/>
            </a:pPr>
            <a:r>
              <a:rPr lang="nl-NL" dirty="0">
                <a:latin typeface="+mj-lt"/>
              </a:rPr>
              <a:t>Droog klimaat</a:t>
            </a:r>
          </a:p>
          <a:p>
            <a:pPr marL="285750" indent="-285750">
              <a:buFontTx/>
              <a:buChar char="-"/>
            </a:pPr>
            <a:r>
              <a:rPr lang="nl-NL" dirty="0">
                <a:latin typeface="+mj-lt"/>
              </a:rPr>
              <a:t>Gematigd klimaat</a:t>
            </a:r>
          </a:p>
          <a:p>
            <a:pPr marL="285750" indent="-285750">
              <a:buFontTx/>
              <a:buChar char="-"/>
            </a:pPr>
            <a:r>
              <a:rPr lang="nl-NL" dirty="0">
                <a:latin typeface="+mj-lt"/>
              </a:rPr>
              <a:t>Landklimaat</a:t>
            </a:r>
          </a:p>
          <a:p>
            <a:pPr marL="285750" indent="-285750">
              <a:buFontTx/>
              <a:buChar char="-"/>
            </a:pPr>
            <a:r>
              <a:rPr lang="nl-NL" dirty="0">
                <a:latin typeface="+mj-lt"/>
              </a:rPr>
              <a:t>Poolklimaat</a:t>
            </a:r>
          </a:p>
          <a:p>
            <a:pPr marL="285750" indent="-285750">
              <a:buFontTx/>
              <a:buChar char="-"/>
            </a:pPr>
            <a:r>
              <a:rPr lang="nl-NL" dirty="0">
                <a:latin typeface="+mj-lt"/>
              </a:rPr>
              <a:t>Mediterraan klimaat</a:t>
            </a:r>
          </a:p>
          <a:p>
            <a:pPr marL="285750" indent="-285750">
              <a:buFontTx/>
              <a:buChar char="-"/>
            </a:pPr>
            <a:r>
              <a:rPr lang="nl-NL" dirty="0">
                <a:latin typeface="+mj-lt"/>
              </a:rPr>
              <a:t>Subtropisch klimaat</a:t>
            </a:r>
          </a:p>
          <a:p>
            <a:pPr marL="285750" indent="-285750">
              <a:buFontTx/>
              <a:buChar char="-"/>
            </a:pPr>
            <a:endParaRPr lang="nl-NL" dirty="0">
              <a:latin typeface="+mj-lt"/>
            </a:endParaRPr>
          </a:p>
        </p:txBody>
      </p:sp>
      <p:sp>
        <p:nvSpPr>
          <p:cNvPr id="3" name="Tekstvak 2"/>
          <p:cNvSpPr txBox="1"/>
          <p:nvPr/>
        </p:nvSpPr>
        <p:spPr>
          <a:xfrm>
            <a:off x="1416205" y="5207620"/>
            <a:ext cx="9430530" cy="369332"/>
          </a:xfrm>
          <a:prstGeom prst="rect">
            <a:avLst/>
          </a:prstGeom>
          <a:noFill/>
        </p:spPr>
        <p:txBody>
          <a:bodyPr wrap="none" rtlCol="0">
            <a:spAutoFit/>
          </a:bodyPr>
          <a:lstStyle/>
          <a:p>
            <a:r>
              <a:rPr lang="nl-NL" dirty="0">
                <a:hlinkClick r:id="rId2"/>
              </a:rPr>
              <a:t>https://schooltv.nl/video/klimaatzones-van-de-wereld-waarom-zijn-er-verschillende-klimaatzones/</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16205" y="1115123"/>
            <a:ext cx="6350000" cy="3187700"/>
          </a:xfrm>
          <a:prstGeom prst="rect">
            <a:avLst/>
          </a:prstGeom>
        </p:spPr>
      </p:pic>
    </p:spTree>
    <p:extLst>
      <p:ext uri="{BB962C8B-B14F-4D97-AF65-F5344CB8AC3E}">
        <p14:creationId xmlns:p14="http://schemas.microsoft.com/office/powerpoint/2010/main" val="1597520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7882" y="252532"/>
            <a:ext cx="4978867" cy="6761110"/>
          </a:xfrm>
          <a:noFill/>
        </p:spPr>
        <p:txBody>
          <a:bodyPr>
            <a:normAutofit fontScale="47500" lnSpcReduction="20000"/>
          </a:bodyPr>
          <a:lstStyle/>
          <a:p>
            <a:pPr marL="0" indent="0">
              <a:buNone/>
            </a:pPr>
            <a:r>
              <a:rPr lang="nl-NL" sz="5100" b="1" i="0" u="sng" dirty="0">
                <a:solidFill>
                  <a:srgbClr val="333333"/>
                </a:solidFill>
                <a:effectLst/>
              </a:rPr>
              <a:t> </a:t>
            </a:r>
          </a:p>
          <a:p>
            <a:pPr marL="0" indent="0">
              <a:buNone/>
            </a:pPr>
            <a:endParaRPr lang="nl-NL" sz="1100" b="1" i="0" u="sng" dirty="0">
              <a:solidFill>
                <a:srgbClr val="333333"/>
              </a:solidFill>
              <a:effectLst/>
            </a:endParaRPr>
          </a:p>
          <a:p>
            <a:pPr marL="0" indent="0">
              <a:buNone/>
            </a:pPr>
            <a:r>
              <a:rPr lang="nl-NL" sz="3800" dirty="0">
                <a:solidFill>
                  <a:srgbClr val="333333"/>
                </a:solidFill>
                <a:latin typeface="+mj-lt"/>
              </a:rPr>
              <a:t> </a:t>
            </a:r>
          </a:p>
          <a:p>
            <a:pPr marL="0" indent="0">
              <a:buNone/>
            </a:pPr>
            <a:endParaRPr lang="nl-NL" sz="3800" dirty="0">
              <a:solidFill>
                <a:srgbClr val="333333"/>
              </a:solidFill>
              <a:latin typeface="+mj-lt"/>
            </a:endParaRPr>
          </a:p>
          <a:p>
            <a:r>
              <a:rPr lang="nl-NL" sz="3800" dirty="0">
                <a:solidFill>
                  <a:srgbClr val="333333"/>
                </a:solidFill>
                <a:latin typeface="+mj-lt"/>
              </a:rPr>
              <a:t>extreme kou en wind en heel weinig neerslag. </a:t>
            </a:r>
          </a:p>
          <a:p>
            <a:r>
              <a:rPr lang="nl-NL" sz="3800" dirty="0">
                <a:solidFill>
                  <a:srgbClr val="333333"/>
                </a:solidFill>
                <a:latin typeface="+mj-lt"/>
              </a:rPr>
              <a:t>Door het wit van de sneeuw en het ijs worden de zonnestralen meteen teruggekaatst, hierdoor kan het aardoppervlak nooit opwarmen. </a:t>
            </a:r>
          </a:p>
          <a:p>
            <a:pPr marL="0" indent="0">
              <a:buNone/>
            </a:pPr>
            <a:r>
              <a:rPr lang="nl-NL" sz="3800" dirty="0">
                <a:solidFill>
                  <a:srgbClr val="333333"/>
                </a:solidFill>
                <a:latin typeface="+mj-lt"/>
              </a:rPr>
              <a:t>In de winter komt de zon helemaal niet boven de horizon. </a:t>
            </a:r>
          </a:p>
          <a:p>
            <a:pPr marL="0" indent="0">
              <a:buNone/>
            </a:pPr>
            <a:endParaRPr lang="nl-NL" sz="3800" dirty="0">
              <a:solidFill>
                <a:srgbClr val="333333"/>
              </a:solidFill>
              <a:latin typeface="+mj-lt"/>
            </a:endParaRPr>
          </a:p>
          <a:p>
            <a:r>
              <a:rPr lang="nl-NL" sz="3800" dirty="0">
                <a:solidFill>
                  <a:srgbClr val="333333"/>
                </a:solidFill>
                <a:latin typeface="+mj-lt"/>
              </a:rPr>
              <a:t>Op de Zuidpool is de gemiddelde temperatuur in januari, de warmste maand, -29°C. In juli, de koudste maand, is dat -60°C. Door de ijzige wind voelt de temperatuur nog lager aan. </a:t>
            </a:r>
          </a:p>
          <a:p>
            <a:r>
              <a:rPr lang="nl-NL" sz="3800" dirty="0">
                <a:solidFill>
                  <a:srgbClr val="333333"/>
                </a:solidFill>
                <a:latin typeface="+mj-lt"/>
              </a:rPr>
              <a:t>Op de Noordpool is het minder koud, de gemiddelde temperatuur is 's winters -30°C. In de zomer bevindt de temperatuur zich net onder het vriespunt en smelt het ijs langzaam. In de midzomer wil de temperatuur net iets boven nul liggen, als er aanhoudende zonneschijn is. Er valt jaarlijks 10-40 mm neerslag, in de vorm van sneeuw.</a:t>
            </a:r>
          </a:p>
          <a:p>
            <a:endParaRPr lang="nl-NL" sz="3800" dirty="0">
              <a:solidFill>
                <a:srgbClr val="333333"/>
              </a:solidFill>
              <a:latin typeface="+mj-lt"/>
            </a:endParaRPr>
          </a:p>
          <a:p>
            <a:r>
              <a:rPr lang="nl-NL" sz="3800" dirty="0">
                <a:solidFill>
                  <a:srgbClr val="333333"/>
                </a:solidFill>
                <a:latin typeface="+mj-lt"/>
              </a:rPr>
              <a:t>Vrijwel geen plantengroei, hooguit mossen</a:t>
            </a:r>
          </a:p>
        </p:txBody>
      </p:sp>
      <p:pic>
        <p:nvPicPr>
          <p:cNvPr id="2" name="Afbeelding 1"/>
          <p:cNvPicPr>
            <a:picLocks noChangeAspect="1"/>
          </p:cNvPicPr>
          <p:nvPr/>
        </p:nvPicPr>
        <p:blipFill>
          <a:blip r:embed="rId2"/>
          <a:stretch>
            <a:fillRect/>
          </a:stretch>
        </p:blipFill>
        <p:spPr>
          <a:xfrm>
            <a:off x="5116749" y="0"/>
            <a:ext cx="6208409" cy="3492230"/>
          </a:xfrm>
          <a:prstGeom prst="rect">
            <a:avLst/>
          </a:prstGeom>
        </p:spPr>
      </p:pic>
      <p:pic>
        <p:nvPicPr>
          <p:cNvPr id="6" name="Afbeelding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52731" y="3734214"/>
            <a:ext cx="2672427" cy="2672427"/>
          </a:xfrm>
          <a:prstGeom prst="rect">
            <a:avLst/>
          </a:prstGeom>
        </p:spPr>
      </p:pic>
      <p:pic>
        <p:nvPicPr>
          <p:cNvPr id="7" name="Afbeelding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2546" y="3734214"/>
            <a:ext cx="2702183" cy="2711191"/>
          </a:xfrm>
          <a:prstGeom prst="rect">
            <a:avLst/>
          </a:prstGeom>
        </p:spPr>
      </p:pic>
      <p:sp>
        <p:nvSpPr>
          <p:cNvPr id="4" name="Tekstvak 3"/>
          <p:cNvSpPr txBox="1"/>
          <p:nvPr/>
        </p:nvSpPr>
        <p:spPr>
          <a:xfrm>
            <a:off x="6523463" y="6445405"/>
            <a:ext cx="3874266" cy="646331"/>
          </a:xfrm>
          <a:prstGeom prst="rect">
            <a:avLst/>
          </a:prstGeom>
          <a:noFill/>
        </p:spPr>
        <p:txBody>
          <a:bodyPr wrap="none" rtlCol="0">
            <a:spAutoFit/>
          </a:bodyPr>
          <a:lstStyle/>
          <a:p>
            <a:r>
              <a:rPr lang="nl-NL" i="1" u="sng" dirty="0">
                <a:solidFill>
                  <a:srgbClr val="333333"/>
                </a:solidFill>
                <a:latin typeface="+mj-lt"/>
              </a:rPr>
              <a:t>Boven en beneden de noordpoolcirkel </a:t>
            </a:r>
            <a:r>
              <a:rPr lang="nl-NL" i="1" dirty="0">
                <a:solidFill>
                  <a:srgbClr val="333333"/>
                </a:solidFill>
                <a:latin typeface="+mj-lt"/>
              </a:rPr>
              <a:t> </a:t>
            </a:r>
          </a:p>
          <a:p>
            <a:endParaRPr lang="nl-NL" dirty="0"/>
          </a:p>
        </p:txBody>
      </p:sp>
    </p:spTree>
    <p:extLst>
      <p:ext uri="{BB962C8B-B14F-4D97-AF65-F5344CB8AC3E}">
        <p14:creationId xmlns:p14="http://schemas.microsoft.com/office/powerpoint/2010/main" val="3079069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8888"/>
        </a:solidFill>
        <a:effectLst/>
      </p:bgPr>
    </p:bg>
    <p:spTree>
      <p:nvGrpSpPr>
        <p:cNvPr id="1" name=""/>
        <p:cNvGrpSpPr/>
        <p:nvPr/>
      </p:nvGrpSpPr>
      <p:grpSpPr>
        <a:xfrm>
          <a:off x="0" y="0"/>
          <a:ext cx="0" cy="0"/>
          <a:chOff x="0" y="0"/>
          <a:chExt cx="0" cy="0"/>
        </a:xfrm>
      </p:grpSpPr>
      <p:sp>
        <p:nvSpPr>
          <p:cNvPr id="2" name="Tekstvak 1"/>
          <p:cNvSpPr txBox="1"/>
          <p:nvPr/>
        </p:nvSpPr>
        <p:spPr>
          <a:xfrm>
            <a:off x="2932771" y="2442116"/>
            <a:ext cx="7118359" cy="1107996"/>
          </a:xfrm>
          <a:prstGeom prst="rect">
            <a:avLst/>
          </a:prstGeom>
          <a:noFill/>
        </p:spPr>
        <p:txBody>
          <a:bodyPr wrap="none" rtlCol="0">
            <a:spAutoFit/>
          </a:bodyPr>
          <a:lstStyle/>
          <a:p>
            <a:r>
              <a:rPr lang="nl-NL" sz="6600" b="1" dirty="0">
                <a:latin typeface="+mj-lt"/>
              </a:rPr>
              <a:t>Mediterraan klimaat</a:t>
            </a:r>
          </a:p>
        </p:txBody>
      </p:sp>
    </p:spTree>
    <p:extLst>
      <p:ext uri="{BB962C8B-B14F-4D97-AF65-F5344CB8AC3E}">
        <p14:creationId xmlns:p14="http://schemas.microsoft.com/office/powerpoint/2010/main" val="556926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8888"/>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41811" y="328543"/>
            <a:ext cx="5465602" cy="6374921"/>
          </a:xfrm>
        </p:spPr>
        <p:txBody>
          <a:bodyPr>
            <a:normAutofit/>
          </a:bodyPr>
          <a:lstStyle/>
          <a:p>
            <a:pPr marL="0" indent="0">
              <a:buNone/>
            </a:pPr>
            <a:br>
              <a:rPr lang="nl-NL" sz="900" b="0" i="0" dirty="0">
                <a:solidFill>
                  <a:srgbClr val="333333"/>
                </a:solidFill>
                <a:effectLst/>
              </a:rPr>
            </a:br>
            <a:endParaRPr lang="nl-NL" sz="3500" b="0" i="0" dirty="0">
              <a:solidFill>
                <a:srgbClr val="333333"/>
              </a:solidFill>
              <a:effectLst/>
            </a:endParaRPr>
          </a:p>
          <a:p>
            <a:pPr marL="0" indent="0">
              <a:buNone/>
            </a:pPr>
            <a:endParaRPr lang="nl-NL" sz="900" dirty="0">
              <a:solidFill>
                <a:srgbClr val="333333"/>
              </a:solidFill>
            </a:endParaRPr>
          </a:p>
          <a:p>
            <a:r>
              <a:rPr lang="nl-NL" sz="2100" b="0" i="0" dirty="0">
                <a:solidFill>
                  <a:srgbClr val="333333"/>
                </a:solidFill>
                <a:effectLst/>
                <a:latin typeface="+mj-lt"/>
              </a:rPr>
              <a:t>Milde, natte winters </a:t>
            </a:r>
          </a:p>
          <a:p>
            <a:r>
              <a:rPr lang="nl-NL" sz="2100" b="0" i="0" dirty="0">
                <a:solidFill>
                  <a:srgbClr val="333333"/>
                </a:solidFill>
                <a:effectLst/>
                <a:latin typeface="+mj-lt"/>
              </a:rPr>
              <a:t>Warme, droge zomers </a:t>
            </a:r>
            <a:endParaRPr lang="nl-NL" sz="2100" dirty="0">
              <a:solidFill>
                <a:srgbClr val="333333"/>
              </a:solidFill>
              <a:latin typeface="+mj-lt"/>
            </a:endParaRPr>
          </a:p>
          <a:p>
            <a:r>
              <a:rPr lang="nl-NL" sz="2100" b="0" i="0" dirty="0">
                <a:solidFill>
                  <a:srgbClr val="333333"/>
                </a:solidFill>
                <a:effectLst/>
                <a:latin typeface="+mj-lt"/>
              </a:rPr>
              <a:t>Op sommige plekken hete, droge woestijnwinden waardoor sterke temperatuurstijging. </a:t>
            </a:r>
          </a:p>
          <a:p>
            <a:r>
              <a:rPr lang="nl-NL" sz="2100" b="0" i="0" dirty="0">
                <a:solidFill>
                  <a:srgbClr val="333333"/>
                </a:solidFill>
                <a:effectLst/>
                <a:latin typeface="+mj-lt"/>
              </a:rPr>
              <a:t>De overgang tussen de zomer en de winter komt meestal vrij plotseling. </a:t>
            </a:r>
          </a:p>
          <a:p>
            <a:pPr marL="0" indent="0">
              <a:buNone/>
            </a:pPr>
            <a:endParaRPr lang="nl-NL" sz="2100" dirty="0">
              <a:solidFill>
                <a:srgbClr val="333333"/>
              </a:solidFill>
              <a:latin typeface="+mj-lt"/>
            </a:endParaRPr>
          </a:p>
          <a:p>
            <a:pPr marL="0" indent="0">
              <a:buNone/>
            </a:pPr>
            <a:r>
              <a:rPr lang="nl-NL" sz="2100" b="0" i="0" dirty="0">
                <a:solidFill>
                  <a:srgbClr val="333333"/>
                </a:solidFill>
                <a:effectLst/>
                <a:latin typeface="+mj-lt"/>
              </a:rPr>
              <a:t>De oceanen hebben grote invloed op de temperatuur. In de meeste mediterrane gebieden geldt; </a:t>
            </a:r>
          </a:p>
          <a:p>
            <a:pPr marL="0" indent="0" algn="ctr">
              <a:buNone/>
            </a:pPr>
            <a:r>
              <a:rPr lang="nl-NL" sz="2100" b="0" i="1" dirty="0">
                <a:solidFill>
                  <a:schemeClr val="accent6"/>
                </a:solidFill>
                <a:effectLst/>
                <a:latin typeface="+mj-lt"/>
              </a:rPr>
              <a:t>hoe verder van de oceanen, hoe hoger de temperatuur.</a:t>
            </a:r>
            <a:br>
              <a:rPr lang="nl-NL" sz="2100" b="0" i="1" dirty="0">
                <a:solidFill>
                  <a:schemeClr val="accent6"/>
                </a:solidFill>
                <a:effectLst/>
                <a:latin typeface="+mj-lt"/>
              </a:rPr>
            </a:br>
            <a:endParaRPr lang="nl-NL" sz="2100" b="0" i="1" dirty="0">
              <a:solidFill>
                <a:schemeClr val="accent6"/>
              </a:solidFill>
              <a:effectLst/>
              <a:latin typeface="+mj-lt"/>
            </a:endParaRPr>
          </a:p>
          <a:p>
            <a:endParaRPr lang="nl-NL" sz="2100" dirty="0">
              <a:latin typeface="+mj-lt"/>
            </a:endParaRPr>
          </a:p>
        </p:txBody>
      </p:sp>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9020" y="1235411"/>
            <a:ext cx="6322980" cy="4046707"/>
          </a:xfrm>
          <a:prstGeom prst="rect">
            <a:avLst/>
          </a:prstGeom>
        </p:spPr>
      </p:pic>
      <p:sp>
        <p:nvSpPr>
          <p:cNvPr id="4" name="Tekstvak 3"/>
          <p:cNvSpPr txBox="1"/>
          <p:nvPr/>
        </p:nvSpPr>
        <p:spPr>
          <a:xfrm>
            <a:off x="6055111" y="5282118"/>
            <a:ext cx="3314241" cy="830997"/>
          </a:xfrm>
          <a:prstGeom prst="rect">
            <a:avLst/>
          </a:prstGeom>
          <a:noFill/>
        </p:spPr>
        <p:txBody>
          <a:bodyPr wrap="none" rtlCol="0">
            <a:spAutoFit/>
          </a:bodyPr>
          <a:lstStyle/>
          <a:p>
            <a:r>
              <a:rPr lang="nl-NL" sz="1200" i="1" dirty="0">
                <a:solidFill>
                  <a:srgbClr val="333333"/>
                </a:solidFill>
                <a:latin typeface="+mj-lt"/>
              </a:rPr>
              <a:t>Californië, centraal Chili, de Zuid-Afrikaanse Kaap, </a:t>
            </a:r>
          </a:p>
          <a:p>
            <a:r>
              <a:rPr lang="nl-NL" sz="1200" i="1" dirty="0">
                <a:solidFill>
                  <a:srgbClr val="333333"/>
                </a:solidFill>
                <a:latin typeface="+mj-lt"/>
              </a:rPr>
              <a:t>stukken van Zuidwest- en Zuid-Australië en </a:t>
            </a:r>
          </a:p>
          <a:p>
            <a:r>
              <a:rPr lang="nl-NL" sz="1200" i="1" dirty="0">
                <a:solidFill>
                  <a:srgbClr val="333333"/>
                </a:solidFill>
                <a:latin typeface="+mj-lt"/>
              </a:rPr>
              <a:t>de landen rond de Middellandse Zee </a:t>
            </a:r>
          </a:p>
          <a:p>
            <a:r>
              <a:rPr lang="nl-NL" sz="1200" i="1" dirty="0">
                <a:solidFill>
                  <a:srgbClr val="333333"/>
                </a:solidFill>
                <a:latin typeface="+mj-lt"/>
              </a:rPr>
              <a:t>en de Zwarte Zee.</a:t>
            </a:r>
            <a:endParaRPr lang="nl-NL" sz="1200" i="1" dirty="0">
              <a:latin typeface="+mj-lt"/>
            </a:endParaRPr>
          </a:p>
        </p:txBody>
      </p:sp>
    </p:spTree>
    <p:extLst>
      <p:ext uri="{BB962C8B-B14F-4D97-AF65-F5344CB8AC3E}">
        <p14:creationId xmlns:p14="http://schemas.microsoft.com/office/powerpoint/2010/main" val="3615722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58EBA"/>
        </a:solidFill>
        <a:effectLst/>
      </p:bgPr>
    </p:bg>
    <p:spTree>
      <p:nvGrpSpPr>
        <p:cNvPr id="1" name=""/>
        <p:cNvGrpSpPr/>
        <p:nvPr/>
      </p:nvGrpSpPr>
      <p:grpSpPr>
        <a:xfrm>
          <a:off x="0" y="0"/>
          <a:ext cx="0" cy="0"/>
          <a:chOff x="0" y="0"/>
          <a:chExt cx="0" cy="0"/>
        </a:xfrm>
      </p:grpSpPr>
      <p:sp>
        <p:nvSpPr>
          <p:cNvPr id="2" name="Tekstvak 1"/>
          <p:cNvSpPr txBox="1"/>
          <p:nvPr/>
        </p:nvSpPr>
        <p:spPr>
          <a:xfrm>
            <a:off x="2765502" y="2531326"/>
            <a:ext cx="6870920" cy="1107996"/>
          </a:xfrm>
          <a:prstGeom prst="rect">
            <a:avLst/>
          </a:prstGeom>
          <a:noFill/>
        </p:spPr>
        <p:txBody>
          <a:bodyPr wrap="none" rtlCol="0">
            <a:spAutoFit/>
          </a:bodyPr>
          <a:lstStyle/>
          <a:p>
            <a:r>
              <a:rPr lang="nl-NL" sz="6600" b="1" dirty="0">
                <a:latin typeface="+mj-lt"/>
              </a:rPr>
              <a:t>Subtropisch klimaat</a:t>
            </a:r>
          </a:p>
        </p:txBody>
      </p:sp>
    </p:spTree>
    <p:extLst>
      <p:ext uri="{BB962C8B-B14F-4D97-AF65-F5344CB8AC3E}">
        <p14:creationId xmlns:p14="http://schemas.microsoft.com/office/powerpoint/2010/main" val="807344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58EBA"/>
        </a:solidFill>
        <a:effectLst/>
      </p:bgPr>
    </p:bg>
    <p:spTree>
      <p:nvGrpSpPr>
        <p:cNvPr id="1" name=""/>
        <p:cNvGrpSpPr/>
        <p:nvPr/>
      </p:nvGrpSpPr>
      <p:grpSpPr>
        <a:xfrm>
          <a:off x="0" y="0"/>
          <a:ext cx="0" cy="0"/>
          <a:chOff x="0" y="0"/>
          <a:chExt cx="0" cy="0"/>
        </a:xfrm>
      </p:grpSpPr>
      <p:sp>
        <p:nvSpPr>
          <p:cNvPr id="2" name="Tekstvak 1"/>
          <p:cNvSpPr txBox="1"/>
          <p:nvPr/>
        </p:nvSpPr>
        <p:spPr>
          <a:xfrm>
            <a:off x="334536" y="1739590"/>
            <a:ext cx="4059045" cy="3693319"/>
          </a:xfrm>
          <a:prstGeom prst="rect">
            <a:avLst/>
          </a:prstGeom>
          <a:noFill/>
        </p:spPr>
        <p:txBody>
          <a:bodyPr wrap="square" rtlCol="0">
            <a:spAutoFit/>
          </a:bodyPr>
          <a:lstStyle/>
          <a:p>
            <a:r>
              <a:rPr lang="nl-NL" dirty="0">
                <a:latin typeface="+mj-lt"/>
              </a:rPr>
              <a:t>Het vochtig subtropisch klimaat kent ongeveer dezelfde temperaturen als het Middellandse Zeeklimaat, </a:t>
            </a:r>
          </a:p>
          <a:p>
            <a:r>
              <a:rPr lang="nl-NL" dirty="0">
                <a:latin typeface="+mj-lt"/>
              </a:rPr>
              <a:t>maar heeft juist </a:t>
            </a:r>
            <a:r>
              <a:rPr lang="nl-NL" b="1" dirty="0">
                <a:latin typeface="+mj-lt"/>
              </a:rPr>
              <a:t>natte zomers en droge winters.</a:t>
            </a:r>
            <a:r>
              <a:rPr lang="nl-NL" dirty="0">
                <a:latin typeface="+mj-lt"/>
              </a:rPr>
              <a:t> Omdat de zomers zo warm en nat zijn, doen ze denken aan het klimaat in de tropen: vandaar de naam subtropisch. </a:t>
            </a:r>
          </a:p>
          <a:p>
            <a:endParaRPr lang="nl-NL" dirty="0"/>
          </a:p>
          <a:p>
            <a:endParaRPr lang="nl-NL" dirty="0"/>
          </a:p>
          <a:p>
            <a:endParaRPr lang="nl-NL" dirty="0"/>
          </a:p>
          <a:p>
            <a:endParaRPr lang="nl-NL" dirty="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81341" y="1739590"/>
            <a:ext cx="6133479" cy="3082073"/>
          </a:xfrm>
          <a:prstGeom prst="rect">
            <a:avLst/>
          </a:prstGeom>
        </p:spPr>
      </p:pic>
      <p:sp>
        <p:nvSpPr>
          <p:cNvPr id="5" name="Tekstvak 4"/>
          <p:cNvSpPr txBox="1"/>
          <p:nvPr/>
        </p:nvSpPr>
        <p:spPr>
          <a:xfrm>
            <a:off x="5881341" y="4821663"/>
            <a:ext cx="3736536" cy="923330"/>
          </a:xfrm>
          <a:prstGeom prst="rect">
            <a:avLst/>
          </a:prstGeom>
          <a:noFill/>
        </p:spPr>
        <p:txBody>
          <a:bodyPr wrap="none" rtlCol="0">
            <a:spAutoFit/>
          </a:bodyPr>
          <a:lstStyle/>
          <a:p>
            <a:r>
              <a:rPr lang="nl-NL" sz="1200" i="1" dirty="0"/>
              <a:t>Dit klimaat komt o.a. voor in Zuid-China, Noord- India, </a:t>
            </a:r>
          </a:p>
          <a:p>
            <a:r>
              <a:rPr lang="nl-NL" sz="1200" i="1" dirty="0"/>
              <a:t>de zuidwestelijke VS en het Zuid Amerikaanse kustgebied </a:t>
            </a:r>
          </a:p>
          <a:p>
            <a:r>
              <a:rPr lang="nl-NL" sz="1200" i="1" dirty="0"/>
              <a:t>rond de grenzen tussen Argentinië, Uruguay en Brazilië. </a:t>
            </a:r>
          </a:p>
          <a:p>
            <a:endParaRPr lang="nl-NL" dirty="0"/>
          </a:p>
        </p:txBody>
      </p:sp>
    </p:spTree>
    <p:extLst>
      <p:ext uri="{BB962C8B-B14F-4D97-AF65-F5344CB8AC3E}">
        <p14:creationId xmlns:p14="http://schemas.microsoft.com/office/powerpoint/2010/main" val="2104988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kstvak 1"/>
          <p:cNvSpPr txBox="1"/>
          <p:nvPr/>
        </p:nvSpPr>
        <p:spPr>
          <a:xfrm>
            <a:off x="0" y="100361"/>
            <a:ext cx="5685018" cy="1107996"/>
          </a:xfrm>
          <a:prstGeom prst="rect">
            <a:avLst/>
          </a:prstGeom>
          <a:noFill/>
        </p:spPr>
        <p:txBody>
          <a:bodyPr wrap="none" rtlCol="0">
            <a:spAutoFit/>
          </a:bodyPr>
          <a:lstStyle/>
          <a:p>
            <a:r>
              <a:rPr lang="nl-NL" sz="6600" b="1" dirty="0">
                <a:latin typeface="+mj-lt"/>
              </a:rPr>
              <a:t>Tropisch klimaat</a:t>
            </a:r>
          </a:p>
        </p:txBody>
      </p:sp>
      <p:sp>
        <p:nvSpPr>
          <p:cNvPr id="3" name="Tekstvak 2"/>
          <p:cNvSpPr txBox="1"/>
          <p:nvPr/>
        </p:nvSpPr>
        <p:spPr>
          <a:xfrm>
            <a:off x="3982407" y="1630696"/>
            <a:ext cx="2620536" cy="5232202"/>
          </a:xfrm>
          <a:prstGeom prst="rect">
            <a:avLst/>
          </a:prstGeom>
          <a:noFill/>
        </p:spPr>
        <p:txBody>
          <a:bodyPr wrap="square" rtlCol="0">
            <a:spAutoFit/>
          </a:bodyPr>
          <a:lstStyle/>
          <a:p>
            <a:r>
              <a:rPr lang="nl-NL" sz="2000" b="1" dirty="0">
                <a:latin typeface="+mj-lt"/>
              </a:rPr>
              <a:t>Tropisch regenwoud</a:t>
            </a:r>
          </a:p>
          <a:p>
            <a:endParaRPr lang="nl-NL" sz="2000" b="1" dirty="0">
              <a:latin typeface="+mj-lt"/>
            </a:endParaRPr>
          </a:p>
          <a:p>
            <a:endParaRPr lang="nl-NL" sz="2000" b="1" dirty="0">
              <a:latin typeface="+mj-lt"/>
            </a:endParaRPr>
          </a:p>
          <a:p>
            <a:endParaRPr lang="nl-NL" sz="2000" b="1" dirty="0">
              <a:latin typeface="+mj-lt"/>
            </a:endParaRPr>
          </a:p>
          <a:p>
            <a:endParaRPr lang="nl-NL" sz="2000" b="1" dirty="0">
              <a:latin typeface="+mj-lt"/>
            </a:endParaRPr>
          </a:p>
          <a:p>
            <a:r>
              <a:rPr lang="nl-NL" sz="2000" b="1" dirty="0">
                <a:latin typeface="+mj-lt"/>
              </a:rPr>
              <a:t>Tropische moesson</a:t>
            </a:r>
          </a:p>
          <a:p>
            <a:endParaRPr lang="nl-NL" sz="2000" b="1" dirty="0">
              <a:latin typeface="+mj-lt"/>
            </a:endParaRPr>
          </a:p>
          <a:p>
            <a:endParaRPr lang="nl-NL" sz="2000" b="1" dirty="0">
              <a:latin typeface="+mj-lt"/>
            </a:endParaRPr>
          </a:p>
          <a:p>
            <a:endParaRPr lang="nl-NL" sz="2000" b="1" dirty="0">
              <a:latin typeface="+mj-lt"/>
            </a:endParaRPr>
          </a:p>
          <a:p>
            <a:endParaRPr lang="nl-NL" sz="2000" b="1" dirty="0">
              <a:latin typeface="+mj-lt"/>
            </a:endParaRPr>
          </a:p>
          <a:p>
            <a:endParaRPr lang="nl-NL" sz="2000" b="1" dirty="0">
              <a:latin typeface="+mj-lt"/>
            </a:endParaRPr>
          </a:p>
          <a:p>
            <a:endParaRPr lang="nl-NL" sz="2000" b="1" dirty="0">
              <a:latin typeface="+mj-lt"/>
            </a:endParaRPr>
          </a:p>
          <a:p>
            <a:r>
              <a:rPr lang="nl-NL" sz="2000" b="1" dirty="0">
                <a:latin typeface="+mj-lt"/>
              </a:rPr>
              <a:t>Tropisch savanne klimaat</a:t>
            </a:r>
          </a:p>
          <a:p>
            <a:endParaRPr lang="nl-NL" b="1" dirty="0">
              <a:solidFill>
                <a:schemeClr val="accent6"/>
              </a:solidFill>
              <a:latin typeface="+mj-lt"/>
            </a:endParaRPr>
          </a:p>
          <a:p>
            <a:endParaRPr lang="nl-NL" dirty="0"/>
          </a:p>
          <a:p>
            <a:endParaRPr lang="nl-NL" dirty="0"/>
          </a:p>
        </p:txBody>
      </p:sp>
      <p:pic>
        <p:nvPicPr>
          <p:cNvPr id="17" name="Afbeelding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02604" y="100361"/>
            <a:ext cx="4002558" cy="2001279"/>
          </a:xfrm>
          <a:prstGeom prst="rect">
            <a:avLst/>
          </a:prstGeom>
          <a:solidFill>
            <a:srgbClr val="EF8888"/>
          </a:solidFill>
        </p:spPr>
      </p:pic>
      <p:pic>
        <p:nvPicPr>
          <p:cNvPr id="19" name="Afbeelding 1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02966" y="2536902"/>
            <a:ext cx="3919364" cy="1919471"/>
          </a:xfrm>
          <a:prstGeom prst="rect">
            <a:avLst/>
          </a:prstGeom>
        </p:spPr>
      </p:pic>
      <p:pic>
        <p:nvPicPr>
          <p:cNvPr id="20" name="Afbeelding 1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02966" y="4874754"/>
            <a:ext cx="3836020" cy="1856614"/>
          </a:xfrm>
          <a:prstGeom prst="rect">
            <a:avLst/>
          </a:prstGeom>
        </p:spPr>
      </p:pic>
    </p:spTree>
    <p:extLst>
      <p:ext uri="{BB962C8B-B14F-4D97-AF65-F5344CB8AC3E}">
        <p14:creationId xmlns:p14="http://schemas.microsoft.com/office/powerpoint/2010/main" val="1996398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978DD2F-457C-5644-824E-C95FF00BEFB6}"/>
              </a:ext>
            </a:extLst>
          </p:cNvPr>
          <p:cNvSpPr txBox="1"/>
          <p:nvPr/>
        </p:nvSpPr>
        <p:spPr>
          <a:xfrm>
            <a:off x="2141317" y="2523281"/>
            <a:ext cx="7762574" cy="1200329"/>
          </a:xfrm>
          <a:prstGeom prst="rect">
            <a:avLst/>
          </a:prstGeom>
          <a:noFill/>
        </p:spPr>
        <p:txBody>
          <a:bodyPr wrap="none" rtlCol="0">
            <a:spAutoFit/>
          </a:bodyPr>
          <a:lstStyle/>
          <a:p>
            <a:r>
              <a:rPr lang="nl-NL" sz="7200" dirty="0"/>
              <a:t>Tropisch regenwoud</a:t>
            </a:r>
          </a:p>
        </p:txBody>
      </p:sp>
    </p:spTree>
    <p:extLst>
      <p:ext uri="{BB962C8B-B14F-4D97-AF65-F5344CB8AC3E}">
        <p14:creationId xmlns:p14="http://schemas.microsoft.com/office/powerpoint/2010/main" val="2420229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5020" y="267630"/>
            <a:ext cx="3421790" cy="4170555"/>
          </a:xfrm>
          <a:solidFill>
            <a:schemeClr val="bg1"/>
          </a:solidFill>
        </p:spPr>
        <p:txBody>
          <a:bodyPr>
            <a:normAutofit/>
          </a:bodyPr>
          <a:lstStyle/>
          <a:p>
            <a:pPr marL="0" indent="0">
              <a:buNone/>
            </a:pPr>
            <a:r>
              <a:rPr lang="nl-NL" sz="4800" b="1" i="0" dirty="0">
                <a:effectLst/>
                <a:latin typeface="+mj-lt"/>
              </a:rPr>
              <a:t> </a:t>
            </a:r>
          </a:p>
          <a:p>
            <a:pPr>
              <a:buFontTx/>
              <a:buChar char="-"/>
            </a:pPr>
            <a:r>
              <a:rPr lang="nl-NL" sz="1800" dirty="0">
                <a:latin typeface="+mj-lt"/>
              </a:rPr>
              <a:t>gemiddeld 6 cm. regen per maand. </a:t>
            </a:r>
          </a:p>
          <a:p>
            <a:pPr>
              <a:buFontTx/>
              <a:buChar char="-"/>
            </a:pPr>
            <a:r>
              <a:rPr lang="nl-NL" sz="1800" dirty="0">
                <a:latin typeface="+mj-lt"/>
              </a:rPr>
              <a:t>ligt dicht bij de evenaar. </a:t>
            </a:r>
          </a:p>
          <a:p>
            <a:pPr>
              <a:buFontTx/>
              <a:buChar char="-"/>
            </a:pPr>
            <a:r>
              <a:rPr lang="nl-NL" sz="1800" dirty="0">
                <a:latin typeface="+mj-lt"/>
              </a:rPr>
              <a:t>geen seizoenen (lente, zomer, herfst en winter). </a:t>
            </a:r>
          </a:p>
          <a:p>
            <a:pPr>
              <a:buFontTx/>
              <a:buChar char="-"/>
            </a:pPr>
            <a:r>
              <a:rPr lang="nl-NL" sz="1800" dirty="0">
                <a:latin typeface="+mj-lt"/>
              </a:rPr>
              <a:t>Er is  een regenseizoen en een droog seizoen. In het regenseizoen regent het erg veel.</a:t>
            </a:r>
            <a:endParaRPr lang="nl-NL" sz="1800" i="1" dirty="0">
              <a:latin typeface="+mj-lt"/>
            </a:endParaRPr>
          </a:p>
        </p:txBody>
      </p:sp>
      <p:pic>
        <p:nvPicPr>
          <p:cNvPr id="2" name="Afbeelding 1"/>
          <p:cNvPicPr>
            <a:picLocks noChangeAspect="1"/>
          </p:cNvPicPr>
          <p:nvPr/>
        </p:nvPicPr>
        <p:blipFill>
          <a:blip r:embed="rId2"/>
          <a:stretch>
            <a:fillRect/>
          </a:stretch>
        </p:blipFill>
        <p:spPr>
          <a:xfrm>
            <a:off x="3746810" y="267630"/>
            <a:ext cx="8445190" cy="5609063"/>
          </a:xfrm>
          <a:prstGeom prst="rect">
            <a:avLst/>
          </a:prstGeom>
        </p:spPr>
      </p:pic>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020" y="4600241"/>
            <a:ext cx="4002558" cy="2001279"/>
          </a:xfrm>
          <a:prstGeom prst="rect">
            <a:avLst/>
          </a:prstGeom>
          <a:solidFill>
            <a:srgbClr val="EF8888"/>
          </a:solidFill>
        </p:spPr>
      </p:pic>
      <p:sp>
        <p:nvSpPr>
          <p:cNvPr id="5" name="Tekstvak 4"/>
          <p:cNvSpPr txBox="1"/>
          <p:nvPr/>
        </p:nvSpPr>
        <p:spPr>
          <a:xfrm>
            <a:off x="4583150" y="6023663"/>
            <a:ext cx="4847802" cy="600164"/>
          </a:xfrm>
          <a:prstGeom prst="rect">
            <a:avLst/>
          </a:prstGeom>
          <a:noFill/>
        </p:spPr>
        <p:txBody>
          <a:bodyPr wrap="none" rtlCol="0">
            <a:spAutoFit/>
          </a:bodyPr>
          <a:lstStyle/>
          <a:p>
            <a:r>
              <a:rPr lang="nl-NL" sz="1100" dirty="0"/>
              <a:t>Zuid Amerika; 	Brazilië, Peru, Colombia. </a:t>
            </a:r>
          </a:p>
          <a:p>
            <a:r>
              <a:rPr lang="nl-NL" sz="1100" dirty="0"/>
              <a:t>Zuid oost Azië; 	Myanmar, Thailand, Vietnam, Indonesië, Maleisië, Filipijnen, Laos</a:t>
            </a:r>
          </a:p>
          <a:p>
            <a:r>
              <a:rPr lang="nl-NL" sz="1100" dirty="0"/>
              <a:t>Afrika: 	Kongo</a:t>
            </a:r>
          </a:p>
        </p:txBody>
      </p:sp>
    </p:spTree>
    <p:extLst>
      <p:ext uri="{BB962C8B-B14F-4D97-AF65-F5344CB8AC3E}">
        <p14:creationId xmlns:p14="http://schemas.microsoft.com/office/powerpoint/2010/main" val="3402876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echthoek 1"/>
          <p:cNvSpPr/>
          <p:nvPr/>
        </p:nvSpPr>
        <p:spPr>
          <a:xfrm>
            <a:off x="282498" y="1348165"/>
            <a:ext cx="6096000" cy="4247317"/>
          </a:xfrm>
          <a:prstGeom prst="rect">
            <a:avLst/>
          </a:prstGeom>
        </p:spPr>
        <p:txBody>
          <a:bodyPr>
            <a:spAutoFit/>
          </a:bodyPr>
          <a:lstStyle/>
          <a:p>
            <a:r>
              <a:rPr lang="nl-NL" dirty="0">
                <a:solidFill>
                  <a:srgbClr val="000000"/>
                </a:solidFill>
                <a:latin typeface="+mj-lt"/>
              </a:rPr>
              <a:t>Door hoge temp. en veel regen groeien planten en bomen goed.</a:t>
            </a:r>
          </a:p>
          <a:p>
            <a:r>
              <a:rPr lang="nl-NL" dirty="0">
                <a:solidFill>
                  <a:srgbClr val="000000"/>
                </a:solidFill>
                <a:latin typeface="+mj-lt"/>
              </a:rPr>
              <a:t> </a:t>
            </a:r>
          </a:p>
          <a:p>
            <a:r>
              <a:rPr lang="nl-NL" dirty="0">
                <a:solidFill>
                  <a:srgbClr val="000000"/>
                </a:solidFill>
                <a:latin typeface="+mj-lt"/>
              </a:rPr>
              <a:t>veel soorten bomen en struiken die heel dicht op elkaar staan. </a:t>
            </a:r>
          </a:p>
          <a:p>
            <a:endParaRPr lang="nl-NL" dirty="0">
              <a:solidFill>
                <a:srgbClr val="000000"/>
              </a:solidFill>
              <a:latin typeface="+mj-lt"/>
            </a:endParaRPr>
          </a:p>
          <a:p>
            <a:r>
              <a:rPr lang="nl-NL" dirty="0">
                <a:solidFill>
                  <a:srgbClr val="000000"/>
                </a:solidFill>
                <a:latin typeface="+mj-lt"/>
              </a:rPr>
              <a:t>Kenmerkend voor een tropisch regenwoud </a:t>
            </a:r>
          </a:p>
          <a:p>
            <a:r>
              <a:rPr lang="nl-NL" dirty="0">
                <a:solidFill>
                  <a:srgbClr val="000000"/>
                </a:solidFill>
                <a:latin typeface="+mj-lt"/>
              </a:rPr>
              <a:t>Verschillende lengtes van bomen en planten, waarbij de hoogste bomen wel 35 meter hoog kunnen worden. </a:t>
            </a:r>
          </a:p>
          <a:p>
            <a:endParaRPr lang="nl-NL" dirty="0">
              <a:solidFill>
                <a:srgbClr val="000000"/>
              </a:solidFill>
              <a:latin typeface="+mj-lt"/>
            </a:endParaRPr>
          </a:p>
          <a:p>
            <a:r>
              <a:rPr lang="nl-NL" dirty="0">
                <a:solidFill>
                  <a:srgbClr val="000000"/>
                </a:solidFill>
                <a:latin typeface="+mj-lt"/>
              </a:rPr>
              <a:t>Omdat er geen seizoenen zijn, laten de bomen hun bladeren wel vallen, maar niet allemaal tegelijk. Dat komt door de warmte en de grote 'vochtigheid’. </a:t>
            </a:r>
          </a:p>
          <a:p>
            <a:endParaRPr lang="nl-NL" dirty="0">
              <a:solidFill>
                <a:srgbClr val="000000"/>
              </a:solidFill>
              <a:latin typeface="+mj-lt"/>
            </a:endParaRPr>
          </a:p>
          <a:p>
            <a:r>
              <a:rPr lang="nl-NL" dirty="0">
                <a:solidFill>
                  <a:srgbClr val="000000"/>
                </a:solidFill>
                <a:latin typeface="+mj-lt"/>
              </a:rPr>
              <a:t>De planten leven van hun eigen afval. Het kappen van het tropisch regenwoud betekent dan ook het einde van deze kringloop.</a:t>
            </a:r>
            <a:endParaRPr lang="nl-NL" dirty="0">
              <a:latin typeface="+mj-lt"/>
            </a:endParaRPr>
          </a:p>
        </p:txBody>
      </p:sp>
      <p:pic>
        <p:nvPicPr>
          <p:cNvPr id="3" name="Afbeelding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03446" y="-1"/>
            <a:ext cx="5688554" cy="6646127"/>
          </a:xfrm>
          <a:prstGeom prst="rect">
            <a:avLst/>
          </a:prstGeom>
        </p:spPr>
      </p:pic>
    </p:spTree>
    <p:extLst>
      <p:ext uri="{BB962C8B-B14F-4D97-AF65-F5344CB8AC3E}">
        <p14:creationId xmlns:p14="http://schemas.microsoft.com/office/powerpoint/2010/main" val="1773111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F032310-3A10-8F43-8E29-C8185CD9D205}"/>
              </a:ext>
            </a:extLst>
          </p:cNvPr>
          <p:cNvSpPr/>
          <p:nvPr/>
        </p:nvSpPr>
        <p:spPr>
          <a:xfrm>
            <a:off x="346689" y="2839220"/>
            <a:ext cx="11537517" cy="1200329"/>
          </a:xfrm>
          <a:prstGeom prst="rect">
            <a:avLst/>
          </a:prstGeom>
        </p:spPr>
        <p:txBody>
          <a:bodyPr wrap="none">
            <a:spAutoFit/>
          </a:bodyPr>
          <a:lstStyle/>
          <a:p>
            <a:pPr lvl="0"/>
            <a:r>
              <a:rPr lang="nl-NL" sz="7200" dirty="0"/>
              <a:t>Tropische Moesson (regentijd)</a:t>
            </a:r>
          </a:p>
        </p:txBody>
      </p:sp>
    </p:spTree>
    <p:extLst>
      <p:ext uri="{BB962C8B-B14F-4D97-AF65-F5344CB8AC3E}">
        <p14:creationId xmlns:p14="http://schemas.microsoft.com/office/powerpoint/2010/main" val="225038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24406" y="178418"/>
            <a:ext cx="5830063" cy="4377993"/>
          </a:xfrm>
          <a:prstGeom prst="rect">
            <a:avLst/>
          </a:prstGeom>
        </p:spPr>
      </p:pic>
      <p:sp>
        <p:nvSpPr>
          <p:cNvPr id="2" name="Tijdelijke aanduiding voor inhoud 1"/>
          <p:cNvSpPr>
            <a:spLocks noGrp="1"/>
          </p:cNvSpPr>
          <p:nvPr>
            <p:ph idx="1"/>
          </p:nvPr>
        </p:nvSpPr>
        <p:spPr>
          <a:xfrm>
            <a:off x="89210" y="4532970"/>
            <a:ext cx="12392722" cy="1421781"/>
          </a:xfrm>
        </p:spPr>
        <p:txBody>
          <a:bodyPr>
            <a:normAutofit/>
          </a:bodyPr>
          <a:lstStyle/>
          <a:p>
            <a:pPr marL="0" lvl="0" indent="0">
              <a:buNone/>
            </a:pPr>
            <a:br>
              <a:rPr lang="nl-NL" sz="2000" dirty="0"/>
            </a:br>
            <a:r>
              <a:rPr lang="nl-NL" sz="1800" dirty="0">
                <a:latin typeface="+mj-lt"/>
              </a:rPr>
              <a:t>Natte en droge seizoenen. </a:t>
            </a:r>
          </a:p>
          <a:p>
            <a:pPr marL="0" lvl="0" indent="0">
              <a:buNone/>
            </a:pPr>
            <a:r>
              <a:rPr lang="nl-NL" sz="1800" dirty="0">
                <a:latin typeface="+mj-lt"/>
              </a:rPr>
              <a:t>Kenmerkend: het grote verschil tussen het natte en droge seizoen.  </a:t>
            </a:r>
          </a:p>
        </p:txBody>
      </p:sp>
      <p:pic>
        <p:nvPicPr>
          <p:cNvPr id="6" name="Afbeelding 5"/>
          <p:cNvPicPr>
            <a:picLocks noChangeAspect="1"/>
          </p:cNvPicPr>
          <p:nvPr/>
        </p:nvPicPr>
        <p:blipFill>
          <a:blip r:embed="rId3"/>
          <a:stretch>
            <a:fillRect/>
          </a:stretch>
        </p:blipFill>
        <p:spPr>
          <a:xfrm>
            <a:off x="89210" y="0"/>
            <a:ext cx="6055112" cy="4541334"/>
          </a:xfrm>
          <a:prstGeom prst="rect">
            <a:avLst/>
          </a:prstGeom>
        </p:spPr>
      </p:pic>
      <p:pic>
        <p:nvPicPr>
          <p:cNvPr id="7" name="Afbeelding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35105" y="4829804"/>
            <a:ext cx="3919364" cy="1919471"/>
          </a:xfrm>
          <a:prstGeom prst="rect">
            <a:avLst/>
          </a:prstGeom>
        </p:spPr>
      </p:pic>
      <p:sp>
        <p:nvSpPr>
          <p:cNvPr id="4" name="Tekstvak 3"/>
          <p:cNvSpPr txBox="1"/>
          <p:nvPr/>
        </p:nvSpPr>
        <p:spPr>
          <a:xfrm>
            <a:off x="3033132" y="6122020"/>
            <a:ext cx="4253087" cy="261610"/>
          </a:xfrm>
          <a:prstGeom prst="rect">
            <a:avLst/>
          </a:prstGeom>
          <a:noFill/>
        </p:spPr>
        <p:txBody>
          <a:bodyPr wrap="none" rtlCol="0">
            <a:spAutoFit/>
          </a:bodyPr>
          <a:lstStyle/>
          <a:p>
            <a:r>
              <a:rPr lang="nl-NL" sz="1100" i="1" dirty="0"/>
              <a:t>Thailand, Brazilië, Venezuela, Kameroen, India, Mexico en Madagaskar.</a:t>
            </a:r>
          </a:p>
        </p:txBody>
      </p:sp>
    </p:spTree>
    <p:extLst>
      <p:ext uri="{BB962C8B-B14F-4D97-AF65-F5344CB8AC3E}">
        <p14:creationId xmlns:p14="http://schemas.microsoft.com/office/powerpoint/2010/main" val="2059871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CC319B8-79A5-244B-8AFC-B072F453186F}"/>
              </a:ext>
            </a:extLst>
          </p:cNvPr>
          <p:cNvSpPr/>
          <p:nvPr/>
        </p:nvSpPr>
        <p:spPr>
          <a:xfrm>
            <a:off x="1175303" y="2549853"/>
            <a:ext cx="10135275" cy="1200329"/>
          </a:xfrm>
          <a:prstGeom prst="rect">
            <a:avLst/>
          </a:prstGeom>
        </p:spPr>
        <p:txBody>
          <a:bodyPr wrap="none">
            <a:spAutoFit/>
          </a:bodyPr>
          <a:lstStyle/>
          <a:p>
            <a:r>
              <a:rPr lang="nl-NL" sz="7200" dirty="0"/>
              <a:t>Tropische Savanneklimaat</a:t>
            </a:r>
          </a:p>
        </p:txBody>
      </p:sp>
    </p:spTree>
    <p:extLst>
      <p:ext uri="{BB962C8B-B14F-4D97-AF65-F5344CB8AC3E}">
        <p14:creationId xmlns:p14="http://schemas.microsoft.com/office/powerpoint/2010/main" val="155334319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1B007C67F9A847839FCBD3555DADE1" ma:contentTypeVersion="10" ma:contentTypeDescription="Een nieuw document maken." ma:contentTypeScope="" ma:versionID="84f5f920a671a8b995db61f3bdabe292">
  <xsd:schema xmlns:xsd="http://www.w3.org/2001/XMLSchema" xmlns:xs="http://www.w3.org/2001/XMLSchema" xmlns:p="http://schemas.microsoft.com/office/2006/metadata/properties" xmlns:ns2="5a7baa64-63c8-4e50-b88d-0a2b46a4dc7e" xmlns:ns3="90dad8e8-e9f4-4bab-8d98-c1dd60a18116" targetNamespace="http://schemas.microsoft.com/office/2006/metadata/properties" ma:root="true" ma:fieldsID="fcace1c867766613028c84062c035eee" ns2:_="" ns3:_="">
    <xsd:import namespace="5a7baa64-63c8-4e50-b88d-0a2b46a4dc7e"/>
    <xsd:import namespace="90dad8e8-e9f4-4bab-8d98-c1dd60a181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7baa64-63c8-4e50-b88d-0a2b46a4dc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dad8e8-e9f4-4bab-8d98-c1dd60a18116"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CFB580-3878-4B6C-AF32-F787BA72C8FD}">
  <ds:schemaRefs>
    <ds:schemaRef ds:uri="http://schemas.microsoft.com/sharepoint/v3/contenttype/forms"/>
  </ds:schemaRefs>
</ds:datastoreItem>
</file>

<file path=customXml/itemProps2.xml><?xml version="1.0" encoding="utf-8"?>
<ds:datastoreItem xmlns:ds="http://schemas.openxmlformats.org/officeDocument/2006/customXml" ds:itemID="{EBCB4C04-433A-481F-A28F-F8CE400E01D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89F5C1D-D738-47F6-AC12-49724B366D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7baa64-63c8-4e50-b88d-0a2b46a4dc7e"/>
    <ds:schemaRef ds:uri="90dad8e8-e9f4-4bab-8d98-c1dd60a181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399</TotalTime>
  <Words>1100</Words>
  <Application>Microsoft Office PowerPoint</Application>
  <PresentationFormat>Breedbeeld</PresentationFormat>
  <Paragraphs>159</Paragraphs>
  <Slides>24</Slides>
  <Notes>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24</vt:i4>
      </vt:variant>
    </vt:vector>
  </HeadingPairs>
  <TitlesOfParts>
    <vt:vector size="29" baseType="lpstr">
      <vt:lpstr>Arial</vt:lpstr>
      <vt:lpstr>Calibri</vt:lpstr>
      <vt:lpstr>Calibri Light</vt:lpstr>
      <vt:lpstr>Kantoorthema</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Herkomst</dc:title>
  <dc:creator>Jacintha Westerink</dc:creator>
  <cp:lastModifiedBy>Jacintha Westerink</cp:lastModifiedBy>
  <cp:revision>63</cp:revision>
  <cp:lastPrinted>2020-01-05T13:28:01Z</cp:lastPrinted>
  <dcterms:created xsi:type="dcterms:W3CDTF">2017-09-06T19:59:45Z</dcterms:created>
  <dcterms:modified xsi:type="dcterms:W3CDTF">2022-10-05T22:17:39Z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0x0101001F1B007C67F9A847839FCBD3555DADE1</vt:lpwstr>
  </property>
</Properties>
</file>